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66" r:id="rId3"/>
    <p:sldId id="269" r:id="rId4"/>
    <p:sldId id="260" r:id="rId5"/>
    <p:sldId id="258" r:id="rId6"/>
    <p:sldId id="278" r:id="rId7"/>
    <p:sldId id="261" r:id="rId8"/>
    <p:sldId id="263" r:id="rId9"/>
    <p:sldId id="265" r:id="rId10"/>
    <p:sldId id="279" r:id="rId11"/>
    <p:sldId id="267" r:id="rId12"/>
    <p:sldId id="270" r:id="rId13"/>
  </p:sldIdLst>
  <p:sldSz cx="14630400" cy="8229600"/>
  <p:notesSz cx="8229600" cy="14630400"/>
  <p:defaultTex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34"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1071" autoAdjust="0"/>
  </p:normalViewPr>
  <p:slideViewPr>
    <p:cSldViewPr snapToGrid="0" snapToObjects="1" showGuides="1">
      <p:cViewPr varScale="1">
        <p:scale>
          <a:sx n="96" d="100"/>
          <a:sy n="96" d="100"/>
        </p:scale>
        <p:origin x="378" y="84"/>
      </p:cViewPr>
      <p:guideLst>
        <p:guide orient="horz" pos="2634"/>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D3B0B5BF-C575-4D2F-841F-EF01E1F9B811}" type="datetimeFigureOut">
              <a:rPr lang="en-US" smtClean="0"/>
              <a:t>2/27/2025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0D231F8A-9AD2-4FF4-9285-91E797B1E0C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199765" algn="l" defTabSz="914400" rtl="0" eaLnBrk="1" latinLnBrk="0" hangingPunct="1">
      <a:defRPr sz="1100" kern="1200">
        <a:solidFill>
          <a:schemeClr val="tx1"/>
        </a:solidFill>
        <a:latin typeface="+mn-lt"/>
        <a:ea typeface="+mn-ea"/>
        <a:cs typeface="+mn-cs"/>
      </a:defRPr>
    </a:lvl8pPr>
    <a:lvl9pPr marL="3656965" algn="l" defTabSz="91440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835200" y="473286"/>
            <a:ext cx="12960000" cy="950400"/>
          </a:xfrm>
        </p:spPr>
        <p:txBody>
          <a:bodyPr/>
          <a:lstStyle>
            <a:lvl1pPr algn="ctr">
              <a:defRPr sz="3840">
                <a:solidFill>
                  <a:schemeClr val="tx1">
                    <a:lumMod val="85000"/>
                    <a:lumOff val="15000"/>
                  </a:schemeClr>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a:xfrm>
            <a:off x="734400" y="7577280"/>
            <a:ext cx="3240000" cy="380160"/>
          </a:xfrm>
        </p:spPr>
        <p:txBody>
          <a:bodyPr/>
          <a:lstStyle>
            <a:lvl1pPr>
              <a:defRPr>
                <a:latin typeface="Arial" panose="020B0604020202020204" pitchFamily="34" charset="0"/>
                <a:sym typeface="Arial" panose="020B0604020202020204" pitchFamily="34" charset="0"/>
              </a:defRPr>
            </a:lvl1pPr>
          </a:lstStyle>
          <a:p>
            <a:endParaRPr lang="en-US"/>
          </a:p>
        </p:txBody>
      </p:sp>
      <p:sp>
        <p:nvSpPr>
          <p:cNvPr id="4" name="页脚占位符 3"/>
          <p:cNvSpPr>
            <a:spLocks noGrp="1"/>
          </p:cNvSpPr>
          <p:nvPr>
            <p:ph type="ftr" sz="quarter" idx="11"/>
            <p:custDataLst>
              <p:tags r:id="rId3"/>
            </p:custDataLst>
          </p:nvPr>
        </p:nvSpPr>
        <p:spPr>
          <a:xfrm>
            <a:off x="4939200" y="7577280"/>
            <a:ext cx="4752000" cy="380160"/>
          </a:xfrm>
        </p:spPr>
        <p:txBody>
          <a:bodyPr/>
          <a:lstStyle>
            <a:lvl1pPr>
              <a:defRPr>
                <a:latin typeface="Arial" panose="020B0604020202020204" pitchFamily="34" charset="0"/>
                <a:sym typeface="Arial" panose="020B0604020202020204" pitchFamily="34" charset="0"/>
              </a:defRPr>
            </a:lvl1pPr>
          </a:lstStyle>
          <a:p>
            <a:r>
              <a:rPr lang="en-US"/>
              <a:t>AI-B 24</a:t>
            </a:r>
            <a:endParaRPr lang="en-US" dirty="0"/>
          </a:p>
        </p:txBody>
      </p:sp>
      <p:sp>
        <p:nvSpPr>
          <p:cNvPr id="5" name="灯片编号占位符 4"/>
          <p:cNvSpPr>
            <a:spLocks noGrp="1"/>
          </p:cNvSpPr>
          <p:nvPr>
            <p:ph type="sldNum" sz="quarter" idx="12"/>
            <p:custDataLst>
              <p:tags r:id="rId4"/>
            </p:custDataLst>
          </p:nvPr>
        </p:nvSpPr>
        <p:spPr>
          <a:xfrm>
            <a:off x="10653120" y="7577280"/>
            <a:ext cx="3240000" cy="380160"/>
          </a:xfrm>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6"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file:///E:\Web3%20-%20ICAT\Web3%20-%20ICAT\01.home.html" TargetMode="External"/><Relationship Id="rId2" Type="http://schemas.openxmlformats.org/officeDocument/2006/relationships/hyperlink" Target="Web3_ICAT/01.home.html" TargetMode="Externa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7252" y="1152771"/>
            <a:ext cx="7365024" cy="2313862"/>
          </a:xfrm>
          <a:prstGeom prst="rect">
            <a:avLst/>
          </a:prstGeom>
          <a:noFill/>
        </p:spPr>
        <p:txBody>
          <a:bodyPr wrap="square" lIns="0" tIns="0" rIns="0" bIns="0" rtlCol="0" anchor="t"/>
          <a:lstStyle/>
          <a:p>
            <a:pPr>
              <a:lnSpc>
                <a:spcPts val="6050"/>
              </a:lnSpc>
            </a:pPr>
            <a:r>
              <a:rPr lang="en-US" sz="4400" dirty="0">
                <a:solidFill>
                  <a:srgbClr val="F5F0F0"/>
                </a:solidFill>
                <a:latin typeface="Bahnschrift SemiBold" panose="020B0502040204020203" pitchFamily="34" charset="0"/>
                <a:ea typeface="Merriweather" panose="00000500000000000000" pitchFamily="34" charset="-122"/>
                <a:cs typeface="Merriweather" panose="00000500000000000000" pitchFamily="34" charset="-120"/>
              </a:rPr>
              <a:t>AI-Powered                   </a:t>
            </a:r>
          </a:p>
          <a:p>
            <a:pPr>
              <a:lnSpc>
                <a:spcPts val="6050"/>
              </a:lnSpc>
            </a:pPr>
            <a:r>
              <a:rPr lang="en-US" sz="4400" dirty="0">
                <a:solidFill>
                  <a:srgbClr val="F5F0F0"/>
                </a:solidFill>
                <a:latin typeface="Bahnschrift SemiBold" panose="020B0502040204020203" pitchFamily="34" charset="0"/>
                <a:ea typeface="Merriweather" panose="00000500000000000000" pitchFamily="34" charset="-122"/>
                <a:cs typeface="Merriweather" panose="00000500000000000000" pitchFamily="34" charset="-120"/>
              </a:rPr>
              <a:t>E-Commerce: The Future of Smart Shopping</a:t>
            </a:r>
            <a:endParaRPr lang="en-US" sz="4400" dirty="0">
              <a:latin typeface="Bahnschrift SemiBold" panose="020B0502040204020203" pitchFamily="34" charset="0"/>
            </a:endParaRPr>
          </a:p>
        </p:txBody>
      </p:sp>
      <p:sp>
        <p:nvSpPr>
          <p:cNvPr id="7" name="TextBox 6"/>
          <p:cNvSpPr txBox="1"/>
          <p:nvPr/>
        </p:nvSpPr>
        <p:spPr>
          <a:xfrm>
            <a:off x="1594151" y="4890388"/>
            <a:ext cx="5486400" cy="2306955"/>
          </a:xfrm>
          <a:prstGeom prst="rect">
            <a:avLst/>
          </a:prstGeom>
          <a:noFill/>
        </p:spPr>
        <p:txBody>
          <a:bodyPr wrap="square" rtlCol="0">
            <a:spAutoFit/>
          </a:bodyPr>
          <a:lstStyle/>
          <a:p>
            <a:r>
              <a:rPr lang="en-US" sz="2400" b="1" dirty="0">
                <a:solidFill>
                  <a:schemeClr val="bg1"/>
                </a:solidFill>
                <a:latin typeface="Bahnschrift SemiBold" panose="020B0502040204020203" pitchFamily="34" charset="0"/>
              </a:rPr>
              <a:t>Presenter :</a:t>
            </a:r>
          </a:p>
          <a:p>
            <a:pPr algn="ctr"/>
            <a:r>
              <a:rPr lang="en-US" sz="2400" b="1" dirty="0">
                <a:solidFill>
                  <a:schemeClr val="bg1"/>
                </a:solidFill>
                <a:latin typeface="Bahnschrift SemiBold" panose="020B0502040204020203" pitchFamily="34" charset="0"/>
              </a:rPr>
              <a:t> M </a:t>
            </a:r>
            <a:r>
              <a:rPr lang="en-US" sz="2400" b="1" dirty="0" err="1">
                <a:solidFill>
                  <a:schemeClr val="bg1"/>
                </a:solidFill>
                <a:latin typeface="Bahnschrift SemiBold" panose="020B0502040204020203" pitchFamily="34" charset="0"/>
              </a:rPr>
              <a:t>Inshal</a:t>
            </a:r>
            <a:r>
              <a:rPr lang="en-US" sz="2400" b="1" dirty="0">
                <a:solidFill>
                  <a:schemeClr val="bg1"/>
                </a:solidFill>
                <a:latin typeface="Bahnschrift SemiBold" panose="020B0502040204020203" pitchFamily="34" charset="0"/>
              </a:rPr>
              <a:t> Rabbani</a:t>
            </a:r>
          </a:p>
          <a:p>
            <a:pPr algn="ctr"/>
            <a:r>
              <a:rPr lang="en-US" sz="2400" b="1" dirty="0">
                <a:solidFill>
                  <a:schemeClr val="bg1"/>
                </a:solidFill>
                <a:latin typeface="Bahnschrift SemiBold" panose="020B0502040204020203" pitchFamily="34" charset="0"/>
              </a:rPr>
              <a:t>M </a:t>
            </a:r>
            <a:r>
              <a:rPr lang="en-US" sz="2400" b="1" dirty="0" err="1">
                <a:solidFill>
                  <a:schemeClr val="bg1"/>
                </a:solidFill>
                <a:latin typeface="Bahnschrift SemiBold" panose="020B0502040204020203" pitchFamily="34" charset="0"/>
              </a:rPr>
              <a:t>Moeen</a:t>
            </a:r>
            <a:endParaRPr lang="en-US" sz="2400" b="1" dirty="0">
              <a:solidFill>
                <a:schemeClr val="bg1"/>
              </a:solidFill>
              <a:latin typeface="Bahnschrift SemiBold" panose="020B0502040204020203" pitchFamily="34" charset="0"/>
            </a:endParaRPr>
          </a:p>
          <a:p>
            <a:pPr algn="ctr"/>
            <a:r>
              <a:rPr lang="en-US" sz="2400" b="1" dirty="0">
                <a:solidFill>
                  <a:schemeClr val="bg1"/>
                </a:solidFill>
                <a:latin typeface="Bahnschrift SemiBold" panose="020B0502040204020203" pitchFamily="34" charset="0"/>
              </a:rPr>
              <a:t>Ismail Shah</a:t>
            </a:r>
          </a:p>
          <a:p>
            <a:pPr algn="ctr"/>
            <a:r>
              <a:rPr lang="en-US" sz="2400" b="1" dirty="0">
                <a:solidFill>
                  <a:schemeClr val="bg1"/>
                </a:solidFill>
                <a:latin typeface="Bahnschrift SemiBold" panose="020B0502040204020203" pitchFamily="34" charset="0"/>
              </a:rPr>
              <a:t>M </a:t>
            </a:r>
            <a:r>
              <a:rPr lang="en-US" sz="2400" b="1" dirty="0" err="1">
                <a:solidFill>
                  <a:schemeClr val="bg1"/>
                </a:solidFill>
                <a:latin typeface="Bahnschrift SemiBold" panose="020B0502040204020203" pitchFamily="34" charset="0"/>
              </a:rPr>
              <a:t>Rehan</a:t>
            </a:r>
            <a:endParaRPr lang="en-US" sz="2400" b="1" dirty="0">
              <a:solidFill>
                <a:schemeClr val="bg1"/>
              </a:solidFill>
              <a:latin typeface="Bahnschrift SemiBold" panose="020B0502040204020203" pitchFamily="34" charset="0"/>
            </a:endParaRPr>
          </a:p>
          <a:p>
            <a:pPr algn="ctr"/>
            <a:r>
              <a:rPr lang="en-US" sz="2400" b="1" dirty="0">
                <a:solidFill>
                  <a:schemeClr val="bg1"/>
                </a:solidFill>
                <a:latin typeface="Bahnschrift SemiBold" panose="020B0502040204020203" pitchFamily="34" charset="0"/>
              </a:rPr>
              <a:t>M </a:t>
            </a:r>
            <a:r>
              <a:rPr lang="en-US" sz="2400" b="1" dirty="0" err="1">
                <a:solidFill>
                  <a:schemeClr val="bg1"/>
                </a:solidFill>
                <a:latin typeface="Bahnschrift SemiBold" panose="020B0502040204020203" pitchFamily="34" charset="0"/>
              </a:rPr>
              <a:t>Anas</a:t>
            </a:r>
            <a:endParaRPr lang="en-US" sz="2400" b="1" dirty="0">
              <a:solidFill>
                <a:schemeClr val="bg1"/>
              </a:solidFill>
              <a:latin typeface="Bahnschrift SemiBold"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222325" y="912257"/>
            <a:ext cx="7672149" cy="1236583"/>
          </a:xfrm>
          <a:prstGeom prst="rect">
            <a:avLst/>
          </a:prstGeom>
          <a:noFill/>
        </p:spPr>
        <p:txBody>
          <a:bodyPr wrap="square" lIns="0" tIns="0" rIns="0" bIns="0" rtlCol="0" anchor="t"/>
          <a:lstStyle/>
          <a:p>
            <a:pPr marL="0" indent="0">
              <a:lnSpc>
                <a:spcPts val="4850"/>
              </a:lnSpc>
              <a:buNone/>
            </a:pPr>
            <a:r>
              <a:rPr lang="en-US" sz="3850" dirty="0">
                <a:solidFill>
                  <a:srgbClr val="FFFFFF"/>
                </a:solidFill>
                <a:latin typeface="Bahnschrift SemiBold" panose="020B0502040204020203" pitchFamily="34" charset="0"/>
                <a:ea typeface="Kanit" pitchFamily="34" charset="-122"/>
                <a:cs typeface="Bahnschrift SemiBold" panose="020B0502040204020203" pitchFamily="34" charset="0"/>
              </a:rPr>
              <a:t> A Order Summary Page Design</a:t>
            </a:r>
          </a:p>
        </p:txBody>
      </p:sp>
      <p:sp>
        <p:nvSpPr>
          <p:cNvPr id="4" name="Shape 1"/>
          <p:cNvSpPr/>
          <p:nvPr/>
        </p:nvSpPr>
        <p:spPr>
          <a:xfrm>
            <a:off x="6222325" y="2464237"/>
            <a:ext cx="7672149" cy="2430304"/>
          </a:xfrm>
          <a:prstGeom prst="roundRect">
            <a:avLst>
              <a:gd name="adj" fmla="val 1298"/>
            </a:avLst>
          </a:prstGeom>
          <a:noFill/>
          <a:ln w="7620">
            <a:solidFill>
              <a:srgbClr val="FFFFFF">
                <a:alpha val="24000"/>
              </a:srgbClr>
            </a:solidFill>
            <a:prstDash val="solid"/>
          </a:ln>
        </p:spPr>
      </p:sp>
      <p:sp>
        <p:nvSpPr>
          <p:cNvPr id="5" name="Shape 2"/>
          <p:cNvSpPr/>
          <p:nvPr/>
        </p:nvSpPr>
        <p:spPr>
          <a:xfrm>
            <a:off x="6229945" y="2471857"/>
            <a:ext cx="7656076" cy="603766"/>
          </a:xfrm>
          <a:prstGeom prst="rect">
            <a:avLst/>
          </a:prstGeom>
          <a:solidFill>
            <a:srgbClr val="FFFFFF">
              <a:alpha val="4000"/>
            </a:srgbClr>
          </a:solidFill>
        </p:spPr>
      </p:sp>
      <p:sp>
        <p:nvSpPr>
          <p:cNvPr id="6" name="Text 3"/>
          <p:cNvSpPr/>
          <p:nvPr/>
        </p:nvSpPr>
        <p:spPr>
          <a:xfrm>
            <a:off x="6441043" y="2605564"/>
            <a:ext cx="212740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Item Name</a:t>
            </a:r>
          </a:p>
        </p:txBody>
      </p:sp>
      <p:sp>
        <p:nvSpPr>
          <p:cNvPr id="7" name="Text 4"/>
          <p:cNvSpPr/>
          <p:nvPr/>
        </p:nvSpPr>
        <p:spPr>
          <a:xfrm>
            <a:off x="8996601" y="2605564"/>
            <a:ext cx="212359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Price</a:t>
            </a:r>
          </a:p>
        </p:txBody>
      </p:sp>
      <p:sp>
        <p:nvSpPr>
          <p:cNvPr id="8" name="Text 5"/>
          <p:cNvSpPr/>
          <p:nvPr/>
        </p:nvSpPr>
        <p:spPr>
          <a:xfrm>
            <a:off x="11548348" y="2605564"/>
            <a:ext cx="212740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Quantity</a:t>
            </a:r>
          </a:p>
        </p:txBody>
      </p:sp>
      <p:sp>
        <p:nvSpPr>
          <p:cNvPr id="9" name="Shape 6"/>
          <p:cNvSpPr/>
          <p:nvPr/>
        </p:nvSpPr>
        <p:spPr>
          <a:xfrm>
            <a:off x="6229945" y="3075623"/>
            <a:ext cx="7656076" cy="603766"/>
          </a:xfrm>
          <a:prstGeom prst="rect">
            <a:avLst/>
          </a:prstGeom>
          <a:solidFill>
            <a:srgbClr val="000000">
              <a:alpha val="4000"/>
            </a:srgbClr>
          </a:solidFill>
        </p:spPr>
      </p:sp>
      <p:sp>
        <p:nvSpPr>
          <p:cNvPr id="10" name="Text 7"/>
          <p:cNvSpPr/>
          <p:nvPr/>
        </p:nvSpPr>
        <p:spPr>
          <a:xfrm>
            <a:off x="6441043" y="3209330"/>
            <a:ext cx="212740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Product A</a:t>
            </a:r>
          </a:p>
        </p:txBody>
      </p:sp>
      <p:sp>
        <p:nvSpPr>
          <p:cNvPr id="11" name="Text 8"/>
          <p:cNvSpPr/>
          <p:nvPr/>
        </p:nvSpPr>
        <p:spPr>
          <a:xfrm>
            <a:off x="8996601" y="3209330"/>
            <a:ext cx="212359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12299 PKR</a:t>
            </a:r>
          </a:p>
        </p:txBody>
      </p:sp>
      <p:sp>
        <p:nvSpPr>
          <p:cNvPr id="12" name="Text 9"/>
          <p:cNvSpPr/>
          <p:nvPr/>
        </p:nvSpPr>
        <p:spPr>
          <a:xfrm>
            <a:off x="11548348" y="3209330"/>
            <a:ext cx="212740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2</a:t>
            </a:r>
          </a:p>
        </p:txBody>
      </p:sp>
      <p:sp>
        <p:nvSpPr>
          <p:cNvPr id="13" name="Shape 10"/>
          <p:cNvSpPr/>
          <p:nvPr/>
        </p:nvSpPr>
        <p:spPr>
          <a:xfrm>
            <a:off x="6229945" y="3679388"/>
            <a:ext cx="7656076" cy="603766"/>
          </a:xfrm>
          <a:prstGeom prst="rect">
            <a:avLst/>
          </a:prstGeom>
          <a:solidFill>
            <a:srgbClr val="FFFFFF">
              <a:alpha val="4000"/>
            </a:srgbClr>
          </a:solidFill>
        </p:spPr>
      </p:sp>
      <p:sp>
        <p:nvSpPr>
          <p:cNvPr id="14" name="Text 11"/>
          <p:cNvSpPr/>
          <p:nvPr/>
        </p:nvSpPr>
        <p:spPr>
          <a:xfrm>
            <a:off x="6441043" y="3813096"/>
            <a:ext cx="212740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Product B</a:t>
            </a:r>
          </a:p>
        </p:txBody>
      </p:sp>
      <p:sp>
        <p:nvSpPr>
          <p:cNvPr id="15" name="Text 12"/>
          <p:cNvSpPr/>
          <p:nvPr/>
        </p:nvSpPr>
        <p:spPr>
          <a:xfrm>
            <a:off x="8996601" y="3813096"/>
            <a:ext cx="212359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10000 PkR</a:t>
            </a:r>
          </a:p>
        </p:txBody>
      </p:sp>
      <p:sp>
        <p:nvSpPr>
          <p:cNvPr id="16" name="Text 13"/>
          <p:cNvSpPr/>
          <p:nvPr/>
        </p:nvSpPr>
        <p:spPr>
          <a:xfrm>
            <a:off x="11548348" y="3813096"/>
            <a:ext cx="212740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1</a:t>
            </a:r>
          </a:p>
        </p:txBody>
      </p:sp>
      <p:sp>
        <p:nvSpPr>
          <p:cNvPr id="17" name="Shape 14"/>
          <p:cNvSpPr/>
          <p:nvPr/>
        </p:nvSpPr>
        <p:spPr>
          <a:xfrm>
            <a:off x="6229945" y="4283154"/>
            <a:ext cx="7656076" cy="603766"/>
          </a:xfrm>
          <a:prstGeom prst="rect">
            <a:avLst/>
          </a:prstGeom>
          <a:solidFill>
            <a:srgbClr val="000000">
              <a:alpha val="4000"/>
            </a:srgbClr>
          </a:solidFill>
        </p:spPr>
      </p:sp>
      <p:sp>
        <p:nvSpPr>
          <p:cNvPr id="18" name="Text 15"/>
          <p:cNvSpPr/>
          <p:nvPr/>
        </p:nvSpPr>
        <p:spPr>
          <a:xfrm>
            <a:off x="6441043" y="4416862"/>
            <a:ext cx="212740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Product C</a:t>
            </a:r>
          </a:p>
        </p:txBody>
      </p:sp>
      <p:sp>
        <p:nvSpPr>
          <p:cNvPr id="19" name="Text 16"/>
          <p:cNvSpPr/>
          <p:nvPr/>
        </p:nvSpPr>
        <p:spPr>
          <a:xfrm>
            <a:off x="8996601" y="4416862"/>
            <a:ext cx="212359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12988 PKR</a:t>
            </a:r>
          </a:p>
        </p:txBody>
      </p:sp>
      <p:sp>
        <p:nvSpPr>
          <p:cNvPr id="20" name="Text 17"/>
          <p:cNvSpPr/>
          <p:nvPr/>
        </p:nvSpPr>
        <p:spPr>
          <a:xfrm>
            <a:off x="11548348" y="4416862"/>
            <a:ext cx="2127409" cy="336352"/>
          </a:xfrm>
          <a:prstGeom prst="rect">
            <a:avLst/>
          </a:prstGeom>
          <a:noFill/>
        </p:spPr>
        <p:txBody>
          <a:bodyPr wrap="non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3</a:t>
            </a:r>
          </a:p>
        </p:txBody>
      </p:sp>
      <p:sp>
        <p:nvSpPr>
          <p:cNvPr id="21" name="Text 18"/>
          <p:cNvSpPr/>
          <p:nvPr/>
        </p:nvSpPr>
        <p:spPr>
          <a:xfrm>
            <a:off x="6222325" y="5130998"/>
            <a:ext cx="7672149" cy="672703"/>
          </a:xfrm>
          <a:prstGeom prst="rect">
            <a:avLst/>
          </a:prstGeom>
          <a:noFill/>
        </p:spPr>
        <p:txBody>
          <a:bodyPr wrap="squar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This order summary provides a clear overview. It shows item names, prices, and quantities. The quantities are non-editable to finalize the transaction.</a:t>
            </a:r>
          </a:p>
        </p:txBody>
      </p:sp>
      <p:sp>
        <p:nvSpPr>
          <p:cNvPr id="22" name="Text 19"/>
          <p:cNvSpPr/>
          <p:nvPr/>
        </p:nvSpPr>
        <p:spPr>
          <a:xfrm>
            <a:off x="6222325" y="6040160"/>
            <a:ext cx="7672149" cy="672703"/>
          </a:xfrm>
          <a:prstGeom prst="rect">
            <a:avLst/>
          </a:prstGeom>
          <a:noFill/>
        </p:spPr>
        <p:txBody>
          <a:bodyPr wrap="square" lIns="0" tIns="0" rIns="0" bIns="0" rtlCol="0" anchor="t"/>
          <a:lstStyle/>
          <a:p>
            <a:pPr marL="0" indent="0">
              <a:lnSpc>
                <a:spcPts val="2600"/>
              </a:lnSpc>
              <a:buNone/>
            </a:pP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The </a:t>
            </a:r>
            <a:r>
              <a:rPr lang="en-US" sz="1650" b="1"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Continue Shopping</a:t>
            </a:r>
            <a:r>
              <a:rPr lang="en-US" sz="1650" dirty="0">
                <a:solidFill>
                  <a:srgbClr val="D9E1FF"/>
                </a:solidFill>
                <a:latin typeface="Bahnschrift SemiBold" panose="020B0502040204020203" pitchFamily="34" charset="0"/>
                <a:ea typeface="Martel Sans Light" panose="00000500000000000000" pitchFamily="34" charset="-122"/>
                <a:cs typeface="Bahnschrift SemiBold" panose="020B0502040204020203" pitchFamily="34" charset="0"/>
              </a:rPr>
              <a:t> button redirects to the homepage. This allows seamless navigation. This can help increase further purchases.</a:t>
            </a:r>
            <a:endParaRPr lang="en-US" sz="1650" dirty="0">
              <a:latin typeface="Bahnschrift SemiBold" panose="020B0502040204020203" pitchFamily="34" charset="0"/>
              <a:cs typeface="Bahnschrift SemiBold" panose="020B0502040204020203" pitchFamily="34" charset="0"/>
            </a:endParaRPr>
          </a:p>
        </p:txBody>
      </p:sp>
      <p:sp>
        <p:nvSpPr>
          <p:cNvPr id="33" name="Rectangle 32"/>
          <p:cNvSpPr/>
          <p:nvPr/>
        </p:nvSpPr>
        <p:spPr>
          <a:xfrm>
            <a:off x="0" y="7777316"/>
            <a:ext cx="14630400" cy="452284"/>
          </a:xfrm>
          <a:prstGeom prst="rect">
            <a:avLst/>
          </a:prstGeom>
          <a:solidFill>
            <a:schemeClr val="bg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9144000" y="0"/>
            <a:ext cx="5486400" cy="8229600"/>
          </a:xfrm>
          <a:prstGeom prst="rect">
            <a:avLst/>
          </a:prstGeom>
        </p:spPr>
      </p:pic>
      <p:sp>
        <p:nvSpPr>
          <p:cNvPr id="3" name="Text 0"/>
          <p:cNvSpPr/>
          <p:nvPr/>
        </p:nvSpPr>
        <p:spPr>
          <a:xfrm>
            <a:off x="837724" y="1887418"/>
            <a:ext cx="7468553" cy="1408033"/>
          </a:xfrm>
          <a:prstGeom prst="rect">
            <a:avLst/>
          </a:prstGeom>
          <a:noFill/>
        </p:spPr>
        <p:txBody>
          <a:bodyPr wrap="square" lIns="0" tIns="0" rIns="0" bIns="0" rtlCol="0" anchor="t"/>
          <a:lstStyle/>
          <a:p>
            <a:pPr marL="0" indent="0">
              <a:lnSpc>
                <a:spcPts val="5500"/>
              </a:lnSpc>
              <a:buNone/>
            </a:pPr>
            <a:r>
              <a:rPr lang="en-US" sz="4400" dirty="0">
                <a:solidFill>
                  <a:srgbClr val="FFFFFF"/>
                </a:solidFill>
                <a:latin typeface="Bahnschrift SemiBold" panose="020B0502040204020203" pitchFamily="34" charset="0"/>
                <a:ea typeface="Kanit" pitchFamily="34" charset="-122"/>
                <a:cs typeface="Merriweather" panose="00000500000000000000" pitchFamily="34" charset="0"/>
              </a:rPr>
              <a:t>About the Development Team</a:t>
            </a:r>
          </a:p>
        </p:txBody>
      </p:sp>
      <p:sp>
        <p:nvSpPr>
          <p:cNvPr id="4" name="Text 1"/>
          <p:cNvSpPr/>
          <p:nvPr/>
        </p:nvSpPr>
        <p:spPr>
          <a:xfrm>
            <a:off x="827564" y="4114800"/>
            <a:ext cx="7468553" cy="2298144"/>
          </a:xfrm>
          <a:prstGeom prst="rect">
            <a:avLst/>
          </a:prstGeom>
          <a:noFill/>
        </p:spPr>
        <p:txBody>
          <a:bodyPr wrap="square" lIns="0" tIns="0" rIns="0" bIns="0" rtlCol="0" anchor="t"/>
          <a:lstStyle/>
          <a:p>
            <a:pPr marL="0" indent="0">
              <a:lnSpc>
                <a:spcPts val="3000"/>
              </a:lnSpc>
              <a:buNone/>
            </a:pPr>
            <a:r>
              <a:rPr lang="en-US" sz="185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Meet the experts behind our eCommerce platform, a passionate team dedicated to crafting a seamless online shopping experience. We're a diverse group of developers, each bringing unique skills and experience to the table. Our team works tirelessly to ensure every aspect of the platform—from design and development to testing and maintenance—is top-notch.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9144000" y="1934"/>
            <a:ext cx="5486400" cy="8229600"/>
          </a:xfrm>
          <a:prstGeom prst="rect">
            <a:avLst/>
          </a:prstGeom>
        </p:spPr>
      </p:pic>
      <p:sp>
        <p:nvSpPr>
          <p:cNvPr id="3" name="Text 0"/>
          <p:cNvSpPr/>
          <p:nvPr/>
        </p:nvSpPr>
        <p:spPr>
          <a:xfrm>
            <a:off x="731498" y="806244"/>
            <a:ext cx="7620000" cy="1074585"/>
          </a:xfrm>
          <a:prstGeom prst="rect">
            <a:avLst/>
          </a:prstGeom>
          <a:noFill/>
        </p:spPr>
        <p:txBody>
          <a:bodyPr wrap="square" lIns="0" tIns="0" rIns="0" bIns="0" rtlCol="0" anchor="t"/>
          <a:lstStyle/>
          <a:p>
            <a:pPr marL="0" indent="0">
              <a:lnSpc>
                <a:spcPts val="5000"/>
              </a:lnSpc>
              <a:buNone/>
            </a:pPr>
            <a:r>
              <a:rPr lang="en-US" sz="4000" dirty="0">
                <a:solidFill>
                  <a:schemeClr val="bg1"/>
                </a:solidFill>
                <a:latin typeface="Bahnschrift SemiBold" panose="020B0502040204020203" pitchFamily="34" charset="0"/>
              </a:rPr>
              <a:t>Conclusion:</a:t>
            </a:r>
          </a:p>
        </p:txBody>
      </p:sp>
      <p:sp>
        <p:nvSpPr>
          <p:cNvPr id="4" name="Text 1"/>
          <p:cNvSpPr/>
          <p:nvPr/>
        </p:nvSpPr>
        <p:spPr>
          <a:xfrm>
            <a:off x="731498" y="2263353"/>
            <a:ext cx="7620000" cy="292324"/>
          </a:xfrm>
          <a:prstGeom prst="rect">
            <a:avLst/>
          </a:prstGeom>
          <a:noFill/>
        </p:spPr>
        <p:txBody>
          <a:bodyPr wrap="none" lIns="0" tIns="0" rIns="0" bIns="0" rtlCol="0" anchor="t"/>
          <a:lstStyle/>
          <a:p>
            <a:pPr marL="0" indent="0">
              <a:lnSpc>
                <a:spcPts val="2700"/>
              </a:lnSpc>
              <a:buNone/>
            </a:pPr>
            <a:r>
              <a:rPr lang="en-US" sz="1700" dirty="0">
                <a:solidFill>
                  <a:srgbClr val="D9E1FF"/>
                </a:solidFill>
                <a:latin typeface="Bahnschrift SemiBold" panose="020B0502040204020203" pitchFamily="34" charset="0"/>
                <a:ea typeface="Martel Sans Light" panose="00000500000000000000" pitchFamily="34" charset="-122"/>
                <a:cs typeface="Martel Sans Light" pitchFamily="34" charset="-120"/>
              </a:rPr>
              <a:t>Zen Store’s AI-powered website provides a seamless shopping experience.</a:t>
            </a:r>
            <a:endParaRPr lang="en-US" sz="1700" dirty="0">
              <a:latin typeface="Bahnschrift SemiBold" panose="020B0502040204020203" pitchFamily="34" charset="0"/>
            </a:endParaRPr>
          </a:p>
        </p:txBody>
      </p:sp>
      <p:sp>
        <p:nvSpPr>
          <p:cNvPr id="5" name="Shape 2"/>
          <p:cNvSpPr/>
          <p:nvPr/>
        </p:nvSpPr>
        <p:spPr>
          <a:xfrm>
            <a:off x="731498" y="3124311"/>
            <a:ext cx="489823" cy="411012"/>
          </a:xfrm>
          <a:prstGeom prst="roundRect">
            <a:avLst>
              <a:gd name="adj" fmla="val 6667"/>
            </a:avLst>
          </a:prstGeom>
          <a:solidFill>
            <a:srgbClr val="2F2B54"/>
          </a:solidFill>
        </p:spPr>
      </p:sp>
      <p:sp>
        <p:nvSpPr>
          <p:cNvPr id="6" name="Text 3"/>
          <p:cNvSpPr/>
          <p:nvPr/>
        </p:nvSpPr>
        <p:spPr>
          <a:xfrm>
            <a:off x="927356" y="3186165"/>
            <a:ext cx="98108" cy="257956"/>
          </a:xfrm>
          <a:prstGeom prst="rect">
            <a:avLst/>
          </a:prstGeom>
          <a:noFill/>
        </p:spPr>
        <p:txBody>
          <a:bodyPr wrap="none" lIns="0" tIns="0" rIns="0" bIns="0" rtlCol="0" anchor="t"/>
          <a:lstStyle/>
          <a:p>
            <a:pPr marL="0" indent="0" algn="ctr">
              <a:lnSpc>
                <a:spcPts val="2400"/>
              </a:lnSpc>
              <a:buNone/>
            </a:pPr>
            <a:r>
              <a:rPr lang="en-US" sz="2400" dirty="0">
                <a:solidFill>
                  <a:srgbClr val="D9E1FF"/>
                </a:solidFill>
                <a:latin typeface="Bahnschrift SemiBold" panose="020B0502040204020203" pitchFamily="34" charset="0"/>
                <a:ea typeface="Kanit" pitchFamily="34" charset="-122"/>
                <a:cs typeface="Kanit" pitchFamily="34" charset="-120"/>
              </a:rPr>
              <a:t>1</a:t>
            </a:r>
            <a:endParaRPr lang="en-US" sz="2400" dirty="0">
              <a:latin typeface="Bahnschrift SemiBold" panose="020B0502040204020203" pitchFamily="34" charset="0"/>
            </a:endParaRPr>
          </a:p>
        </p:txBody>
      </p:sp>
      <p:sp>
        <p:nvSpPr>
          <p:cNvPr id="7" name="Text 4"/>
          <p:cNvSpPr/>
          <p:nvPr/>
        </p:nvSpPr>
        <p:spPr>
          <a:xfrm>
            <a:off x="1438967" y="3096994"/>
            <a:ext cx="2890718" cy="268546"/>
          </a:xfrm>
          <a:prstGeom prst="rect">
            <a:avLst/>
          </a:prstGeom>
          <a:noFill/>
        </p:spPr>
        <p:txBody>
          <a:bodyPr wrap="none" lIns="0" tIns="0" rIns="0" bIns="0" rtlCol="0" anchor="t"/>
          <a:lstStyle/>
          <a:p>
            <a:pPr marL="0" indent="0">
              <a:lnSpc>
                <a:spcPts val="2500"/>
              </a:lnSpc>
              <a:buNone/>
            </a:pPr>
            <a:r>
              <a:rPr lang="en-US" sz="2000">
                <a:solidFill>
                  <a:srgbClr val="D9E1FF"/>
                </a:solidFill>
                <a:latin typeface="Bahnschrift SemiBold" panose="020B0502040204020203" pitchFamily="34" charset="0"/>
                <a:ea typeface="Kanit" pitchFamily="34" charset="-122"/>
                <a:cs typeface="Kanit" pitchFamily="34" charset="-120"/>
              </a:rPr>
              <a:t>Modern </a:t>
            </a:r>
            <a:r>
              <a:rPr lang="en-US" sz="2000" dirty="0">
                <a:solidFill>
                  <a:srgbClr val="D9E1FF"/>
                </a:solidFill>
                <a:latin typeface="Bahnschrift SemiBold" panose="020B0502040204020203" pitchFamily="34" charset="0"/>
                <a:ea typeface="Kanit" pitchFamily="34" charset="-122"/>
                <a:cs typeface="Kanit" pitchFamily="34" charset="-120"/>
              </a:rPr>
              <a:t>homepage</a:t>
            </a:r>
            <a:endParaRPr lang="en-US" sz="2000" dirty="0">
              <a:latin typeface="Bahnschrift SemiBold" panose="020B0502040204020203" pitchFamily="34" charset="0"/>
            </a:endParaRPr>
          </a:p>
        </p:txBody>
      </p:sp>
      <p:sp>
        <p:nvSpPr>
          <p:cNvPr id="8" name="Text 5"/>
          <p:cNvSpPr/>
          <p:nvPr/>
        </p:nvSpPr>
        <p:spPr>
          <a:xfrm>
            <a:off x="1438967" y="3552204"/>
            <a:ext cx="6912531" cy="292324"/>
          </a:xfrm>
          <a:prstGeom prst="rect">
            <a:avLst/>
          </a:prstGeom>
          <a:noFill/>
        </p:spPr>
        <p:txBody>
          <a:bodyPr wrap="none" lIns="0" tIns="0" rIns="0" bIns="0" rtlCol="0" anchor="t"/>
          <a:lstStyle/>
          <a:p>
            <a:pPr marL="0" indent="0">
              <a:lnSpc>
                <a:spcPts val="2700"/>
              </a:lnSpc>
              <a:buNone/>
            </a:pPr>
            <a:r>
              <a:rPr lang="en-US" sz="1700" dirty="0">
                <a:solidFill>
                  <a:srgbClr val="D9E1FF"/>
                </a:solidFill>
                <a:latin typeface="Bahnschrift SemiBold" panose="020B0502040204020203" pitchFamily="34" charset="0"/>
                <a:ea typeface="Martel Sans Light" panose="00000500000000000000" pitchFamily="34" charset="-122"/>
                <a:cs typeface="Martel Sans Light" pitchFamily="34" charset="-120"/>
              </a:rPr>
              <a:t>Visually appealing and easy to navigate.</a:t>
            </a:r>
            <a:endParaRPr lang="en-US" sz="1700" dirty="0">
              <a:latin typeface="Bahnschrift SemiBold" panose="020B0502040204020203" pitchFamily="34" charset="0"/>
            </a:endParaRPr>
          </a:p>
        </p:txBody>
      </p:sp>
      <p:sp>
        <p:nvSpPr>
          <p:cNvPr id="9" name="Shape 6"/>
          <p:cNvSpPr/>
          <p:nvPr/>
        </p:nvSpPr>
        <p:spPr>
          <a:xfrm>
            <a:off x="731498" y="4385897"/>
            <a:ext cx="489823" cy="411012"/>
          </a:xfrm>
          <a:prstGeom prst="roundRect">
            <a:avLst>
              <a:gd name="adj" fmla="val 6667"/>
            </a:avLst>
          </a:prstGeom>
          <a:solidFill>
            <a:srgbClr val="2F2B54"/>
          </a:solidFill>
        </p:spPr>
      </p:sp>
      <p:sp>
        <p:nvSpPr>
          <p:cNvPr id="10" name="Text 7"/>
          <p:cNvSpPr/>
          <p:nvPr/>
        </p:nvSpPr>
        <p:spPr>
          <a:xfrm>
            <a:off x="898186" y="4447751"/>
            <a:ext cx="156448" cy="257956"/>
          </a:xfrm>
          <a:prstGeom prst="rect">
            <a:avLst/>
          </a:prstGeom>
          <a:noFill/>
        </p:spPr>
        <p:txBody>
          <a:bodyPr wrap="none" lIns="0" tIns="0" rIns="0" bIns="0" rtlCol="0" anchor="t"/>
          <a:lstStyle/>
          <a:p>
            <a:pPr marL="0" indent="0" algn="ctr">
              <a:lnSpc>
                <a:spcPts val="2400"/>
              </a:lnSpc>
              <a:buNone/>
            </a:pPr>
            <a:r>
              <a:rPr lang="en-US" sz="2400" dirty="0">
                <a:solidFill>
                  <a:srgbClr val="D9E1FF"/>
                </a:solidFill>
                <a:latin typeface="Bahnschrift SemiBold" panose="020B0502040204020203" pitchFamily="34" charset="0"/>
                <a:ea typeface="Kanit" pitchFamily="34" charset="-122"/>
                <a:cs typeface="Kanit" pitchFamily="34" charset="-120"/>
              </a:rPr>
              <a:t>2</a:t>
            </a:r>
            <a:endParaRPr lang="en-US" sz="2400" dirty="0">
              <a:latin typeface="Bahnschrift SemiBold" panose="020B0502040204020203" pitchFamily="34" charset="0"/>
            </a:endParaRPr>
          </a:p>
        </p:txBody>
      </p:sp>
      <p:sp>
        <p:nvSpPr>
          <p:cNvPr id="11" name="Text 8"/>
          <p:cNvSpPr/>
          <p:nvPr/>
        </p:nvSpPr>
        <p:spPr>
          <a:xfrm>
            <a:off x="1438967" y="4358580"/>
            <a:ext cx="2844403" cy="268546"/>
          </a:xfrm>
          <a:prstGeom prst="rect">
            <a:avLst/>
          </a:prstGeom>
          <a:noFill/>
        </p:spPr>
        <p:txBody>
          <a:bodyPr wrap="none" lIns="0" tIns="0" rIns="0" bIns="0" rtlCol="0" anchor="t"/>
          <a:lstStyle/>
          <a:p>
            <a:pPr marL="0" indent="0">
              <a:lnSpc>
                <a:spcPts val="2500"/>
              </a:lnSpc>
              <a:buNone/>
            </a:pPr>
            <a:r>
              <a:rPr lang="en-US" sz="2000" dirty="0">
                <a:solidFill>
                  <a:srgbClr val="D9E1FF"/>
                </a:solidFill>
                <a:latin typeface="Bahnschrift SemiBold" panose="020B0502040204020203" pitchFamily="34" charset="0"/>
                <a:ea typeface="Kanit" pitchFamily="34" charset="-122"/>
                <a:cs typeface="Kanit" pitchFamily="34" charset="-120"/>
              </a:rPr>
              <a:t>Dynamic product listings</a:t>
            </a:r>
            <a:endParaRPr lang="en-US" sz="2000" dirty="0">
              <a:latin typeface="Bahnschrift SemiBold" panose="020B0502040204020203" pitchFamily="34" charset="0"/>
            </a:endParaRPr>
          </a:p>
        </p:txBody>
      </p:sp>
      <p:sp>
        <p:nvSpPr>
          <p:cNvPr id="12" name="Text 9"/>
          <p:cNvSpPr/>
          <p:nvPr/>
        </p:nvSpPr>
        <p:spPr>
          <a:xfrm>
            <a:off x="1438967" y="4813791"/>
            <a:ext cx="6912531" cy="292324"/>
          </a:xfrm>
          <a:prstGeom prst="rect">
            <a:avLst/>
          </a:prstGeom>
          <a:noFill/>
        </p:spPr>
        <p:txBody>
          <a:bodyPr wrap="none" lIns="0" tIns="0" rIns="0" bIns="0" rtlCol="0" anchor="t"/>
          <a:lstStyle/>
          <a:p>
            <a:pPr marL="0" indent="0">
              <a:lnSpc>
                <a:spcPts val="2700"/>
              </a:lnSpc>
              <a:buNone/>
            </a:pPr>
            <a:r>
              <a:rPr lang="en-US" sz="1700" dirty="0">
                <a:solidFill>
                  <a:srgbClr val="D9E1FF"/>
                </a:solidFill>
                <a:latin typeface="Bahnschrift SemiBold" panose="020B0502040204020203" pitchFamily="34" charset="0"/>
                <a:ea typeface="Martel Sans Light" panose="00000500000000000000" pitchFamily="34" charset="-122"/>
                <a:cs typeface="Martel Sans Light" pitchFamily="34" charset="-120"/>
              </a:rPr>
              <a:t>AI tailors product displays to user preferences.</a:t>
            </a:r>
            <a:endParaRPr lang="en-US" sz="1700" dirty="0">
              <a:latin typeface="Bahnschrift SemiBold" panose="020B0502040204020203" pitchFamily="34" charset="0"/>
            </a:endParaRPr>
          </a:p>
        </p:txBody>
      </p:sp>
      <p:sp>
        <p:nvSpPr>
          <p:cNvPr id="13" name="Shape 10"/>
          <p:cNvSpPr/>
          <p:nvPr/>
        </p:nvSpPr>
        <p:spPr>
          <a:xfrm>
            <a:off x="731498" y="5647483"/>
            <a:ext cx="489823" cy="411012"/>
          </a:xfrm>
          <a:prstGeom prst="roundRect">
            <a:avLst>
              <a:gd name="adj" fmla="val 6667"/>
            </a:avLst>
          </a:prstGeom>
          <a:solidFill>
            <a:srgbClr val="2F2B54"/>
          </a:solidFill>
        </p:spPr>
      </p:sp>
      <p:sp>
        <p:nvSpPr>
          <p:cNvPr id="14" name="Text 11"/>
          <p:cNvSpPr/>
          <p:nvPr/>
        </p:nvSpPr>
        <p:spPr>
          <a:xfrm>
            <a:off x="896638" y="5709337"/>
            <a:ext cx="159544" cy="257956"/>
          </a:xfrm>
          <a:prstGeom prst="rect">
            <a:avLst/>
          </a:prstGeom>
          <a:noFill/>
        </p:spPr>
        <p:txBody>
          <a:bodyPr wrap="none" lIns="0" tIns="0" rIns="0" bIns="0" rtlCol="0" anchor="t"/>
          <a:lstStyle/>
          <a:p>
            <a:pPr marL="0" indent="0" algn="ctr">
              <a:lnSpc>
                <a:spcPts val="2400"/>
              </a:lnSpc>
              <a:buNone/>
            </a:pPr>
            <a:r>
              <a:rPr lang="en-US" sz="2400" dirty="0">
                <a:solidFill>
                  <a:srgbClr val="D9E1FF"/>
                </a:solidFill>
                <a:latin typeface="Bahnschrift SemiBold" panose="020B0502040204020203" pitchFamily="34" charset="0"/>
                <a:ea typeface="Kanit" pitchFamily="34" charset="-122"/>
                <a:cs typeface="Kanit" pitchFamily="34" charset="-120"/>
              </a:rPr>
              <a:t>3</a:t>
            </a:r>
            <a:endParaRPr lang="en-US" sz="2400" dirty="0">
              <a:latin typeface="Bahnschrift SemiBold" panose="020B0502040204020203" pitchFamily="34" charset="0"/>
            </a:endParaRPr>
          </a:p>
        </p:txBody>
      </p:sp>
      <p:sp>
        <p:nvSpPr>
          <p:cNvPr id="15" name="Text 12"/>
          <p:cNvSpPr/>
          <p:nvPr/>
        </p:nvSpPr>
        <p:spPr>
          <a:xfrm>
            <a:off x="1438967" y="5620166"/>
            <a:ext cx="2561273" cy="268546"/>
          </a:xfrm>
          <a:prstGeom prst="rect">
            <a:avLst/>
          </a:prstGeom>
          <a:noFill/>
        </p:spPr>
        <p:txBody>
          <a:bodyPr wrap="none" lIns="0" tIns="0" rIns="0" bIns="0" rtlCol="0" anchor="t"/>
          <a:lstStyle/>
          <a:p>
            <a:pPr marL="0" indent="0">
              <a:lnSpc>
                <a:spcPts val="2500"/>
              </a:lnSpc>
              <a:buNone/>
            </a:pPr>
            <a:r>
              <a:rPr lang="en-US" sz="2000" dirty="0">
                <a:solidFill>
                  <a:srgbClr val="D9E1FF"/>
                </a:solidFill>
                <a:latin typeface="Bahnschrift SemiBold" panose="020B0502040204020203" pitchFamily="34" charset="0"/>
                <a:ea typeface="Kanit" pitchFamily="34" charset="-122"/>
                <a:cs typeface="Kanit" pitchFamily="34" charset="-120"/>
              </a:rPr>
              <a:t>Responsive AI chatbot</a:t>
            </a:r>
            <a:endParaRPr lang="en-US" sz="2000" dirty="0">
              <a:latin typeface="Bahnschrift SemiBold" panose="020B0502040204020203" pitchFamily="34" charset="0"/>
            </a:endParaRPr>
          </a:p>
        </p:txBody>
      </p:sp>
      <p:sp>
        <p:nvSpPr>
          <p:cNvPr id="16" name="Text 13"/>
          <p:cNvSpPr/>
          <p:nvPr/>
        </p:nvSpPr>
        <p:spPr>
          <a:xfrm>
            <a:off x="1438967" y="6075377"/>
            <a:ext cx="6912531" cy="292324"/>
          </a:xfrm>
          <a:prstGeom prst="rect">
            <a:avLst/>
          </a:prstGeom>
          <a:noFill/>
        </p:spPr>
        <p:txBody>
          <a:bodyPr wrap="none" lIns="0" tIns="0" rIns="0" bIns="0" rtlCol="0" anchor="t"/>
          <a:lstStyle/>
          <a:p>
            <a:pPr marL="0" indent="0">
              <a:lnSpc>
                <a:spcPts val="2700"/>
              </a:lnSpc>
              <a:buNone/>
            </a:pPr>
            <a:r>
              <a:rPr lang="en-US" sz="1700" dirty="0">
                <a:solidFill>
                  <a:srgbClr val="D9E1FF"/>
                </a:solidFill>
                <a:latin typeface="Bahnschrift SemiBold" panose="020B0502040204020203" pitchFamily="34" charset="0"/>
                <a:ea typeface="Martel Sans Light" panose="00000500000000000000" pitchFamily="34" charset="-122"/>
                <a:cs typeface="Martel Sans Light" pitchFamily="34" charset="-120"/>
              </a:rPr>
              <a:t>Instant customer support ensures satisfaction.</a:t>
            </a:r>
            <a:endParaRPr lang="en-US" sz="1700" dirty="0">
              <a:latin typeface="Bahnschrift SemiBold" panose="020B0502040204020203" pitchFamily="34" charset="0"/>
            </a:endParaRPr>
          </a:p>
        </p:txBody>
      </p:sp>
      <p:sp>
        <p:nvSpPr>
          <p:cNvPr id="18" name="Text 15"/>
          <p:cNvSpPr/>
          <p:nvPr/>
        </p:nvSpPr>
        <p:spPr>
          <a:xfrm>
            <a:off x="892947" y="6970923"/>
            <a:ext cx="166926" cy="257956"/>
          </a:xfrm>
          <a:prstGeom prst="rect">
            <a:avLst/>
          </a:prstGeom>
          <a:noFill/>
        </p:spPr>
        <p:txBody>
          <a:bodyPr wrap="none" lIns="0" tIns="0" rIns="0" bIns="0" rtlCol="0" anchor="t"/>
          <a:lstStyle/>
          <a:p>
            <a:pPr marL="0" indent="0" algn="ctr">
              <a:lnSpc>
                <a:spcPts val="2400"/>
              </a:lnSpc>
              <a:buNone/>
            </a:pPr>
            <a:endParaRPr lang="en-US" sz="2400" dirty="0">
              <a:latin typeface="Bahnschrift SemiBold" panose="020B05020402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4768" y="857150"/>
            <a:ext cx="12247007" cy="614720"/>
          </a:xfrm>
          <a:prstGeom prst="rect">
            <a:avLst/>
          </a:prstGeom>
          <a:noFill/>
        </p:spPr>
        <p:txBody>
          <a:bodyPr wrap="none" lIns="0" tIns="0" rIns="0" bIns="0" rtlCol="0" anchor="t"/>
          <a:lstStyle/>
          <a:p>
            <a:pPr marL="0" indent="0">
              <a:lnSpc>
                <a:spcPts val="4800"/>
              </a:lnSpc>
              <a:buNone/>
            </a:pPr>
            <a:r>
              <a:rPr lang="en-US" sz="3850" dirty="0">
                <a:solidFill>
                  <a:srgbClr val="FFFFFF"/>
                </a:solidFill>
                <a:latin typeface="Bahnschrift SemiBold" panose="020B0502040204020203" pitchFamily="34" charset="0"/>
                <a:ea typeface="Kanit" pitchFamily="34" charset="-122"/>
                <a:cs typeface="Merriweather" panose="00000500000000000000" pitchFamily="34" charset="0"/>
              </a:rPr>
              <a:t>AI-Powered Ecommerce Website: Presentation Overview</a:t>
            </a:r>
            <a:endParaRPr lang="en-US" sz="3850" dirty="0">
              <a:latin typeface="Bahnschrift SemiBold" panose="020B0502040204020203" pitchFamily="34" charset="0"/>
              <a:cs typeface="Merriweather" panose="00000500000000000000" pitchFamily="34" charset="0"/>
            </a:endParaRPr>
          </a:p>
        </p:txBody>
      </p:sp>
      <p:sp>
        <p:nvSpPr>
          <p:cNvPr id="27" name="Shape 25"/>
          <p:cNvSpPr/>
          <p:nvPr/>
        </p:nvSpPr>
        <p:spPr>
          <a:xfrm>
            <a:off x="1217992" y="6276400"/>
            <a:ext cx="470297" cy="470297"/>
          </a:xfrm>
          <a:prstGeom prst="roundRect">
            <a:avLst>
              <a:gd name="adj" fmla="val 6667"/>
            </a:avLst>
          </a:prstGeom>
          <a:solidFill>
            <a:srgbClr val="261C4E"/>
          </a:solidFill>
        </p:spPr>
      </p:sp>
      <p:sp>
        <p:nvSpPr>
          <p:cNvPr id="30" name="Shape 28"/>
          <p:cNvSpPr/>
          <p:nvPr/>
        </p:nvSpPr>
        <p:spPr>
          <a:xfrm>
            <a:off x="7550537" y="6299322"/>
            <a:ext cx="470297" cy="470297"/>
          </a:xfrm>
          <a:prstGeom prst="roundRect">
            <a:avLst>
              <a:gd name="adj" fmla="val 6667"/>
            </a:avLst>
          </a:prstGeom>
          <a:solidFill>
            <a:srgbClr val="261C4E"/>
          </a:solidFill>
        </p:spPr>
      </p:sp>
      <p:grpSp>
        <p:nvGrpSpPr>
          <p:cNvPr id="36" name="Group 35"/>
          <p:cNvGrpSpPr/>
          <p:nvPr/>
        </p:nvGrpSpPr>
        <p:grpSpPr>
          <a:xfrm>
            <a:off x="1228542" y="1710156"/>
            <a:ext cx="9824780" cy="4979329"/>
            <a:chOff x="961034" y="2044660"/>
            <a:chExt cx="10035697" cy="4980861"/>
          </a:xfrm>
        </p:grpSpPr>
        <p:sp>
          <p:nvSpPr>
            <p:cNvPr id="3" name="Shape 1"/>
            <p:cNvSpPr/>
            <p:nvPr/>
          </p:nvSpPr>
          <p:spPr>
            <a:xfrm>
              <a:off x="968693" y="2044660"/>
              <a:ext cx="470297" cy="470297"/>
            </a:xfrm>
            <a:prstGeom prst="roundRect">
              <a:avLst>
                <a:gd name="adj" fmla="val 6667"/>
              </a:avLst>
            </a:prstGeom>
            <a:solidFill>
              <a:srgbClr val="261C4E"/>
            </a:solidFill>
          </p:spPr>
        </p:sp>
        <p:sp>
          <p:nvSpPr>
            <p:cNvPr id="4" name="Text 2"/>
            <p:cNvSpPr/>
            <p:nvPr/>
          </p:nvSpPr>
          <p:spPr>
            <a:xfrm>
              <a:off x="1156692" y="2132290"/>
              <a:ext cx="94178"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1</a:t>
              </a:r>
            </a:p>
          </p:txBody>
        </p:sp>
        <p:sp>
          <p:nvSpPr>
            <p:cNvPr id="5" name="Text 3"/>
            <p:cNvSpPr/>
            <p:nvPr/>
          </p:nvSpPr>
          <p:spPr>
            <a:xfrm>
              <a:off x="1647944" y="2044660"/>
              <a:ext cx="2459117" cy="307300"/>
            </a:xfrm>
            <a:prstGeom prst="rect">
              <a:avLst/>
            </a:prstGeom>
            <a:noFill/>
          </p:spPr>
          <p:txBody>
            <a:bodyPr wrap="none" lIns="0" tIns="0" rIns="0" bIns="0" rtlCol="0" anchor="t"/>
            <a:lstStyle/>
            <a:p>
              <a:pPr marL="0" indent="0">
                <a:lnSpc>
                  <a:spcPts val="2400"/>
                </a:lnSpc>
                <a:buNone/>
              </a:pPr>
              <a:r>
                <a:rPr lang="en-US" sz="1900" dirty="0">
                  <a:solidFill>
                    <a:srgbClr val="D9E1FF"/>
                  </a:solidFill>
                  <a:latin typeface="Bahnschrift SemiBold" panose="020B0502040204020203" pitchFamily="34" charset="0"/>
                  <a:ea typeface="Kanit" pitchFamily="34" charset="-122"/>
                  <a:cs typeface="Merriweather" panose="00000500000000000000" pitchFamily="34" charset="0"/>
                </a:rPr>
                <a:t>Title Slide</a:t>
              </a:r>
              <a:endParaRPr lang="en-US" sz="1900" dirty="0">
                <a:latin typeface="Bahnschrift SemiBold" panose="020B0502040204020203" pitchFamily="34" charset="0"/>
                <a:cs typeface="Merriweather" panose="00000500000000000000" pitchFamily="34" charset="0"/>
              </a:endParaRPr>
            </a:p>
          </p:txBody>
        </p:sp>
        <p:sp>
          <p:nvSpPr>
            <p:cNvPr id="6" name="Shape 4"/>
            <p:cNvSpPr/>
            <p:nvPr/>
          </p:nvSpPr>
          <p:spPr>
            <a:xfrm>
              <a:off x="7419618" y="2044660"/>
              <a:ext cx="470297" cy="470297"/>
            </a:xfrm>
            <a:prstGeom prst="roundRect">
              <a:avLst>
                <a:gd name="adj" fmla="val 6667"/>
              </a:avLst>
            </a:prstGeom>
            <a:solidFill>
              <a:srgbClr val="261C4E"/>
            </a:solidFill>
          </p:spPr>
        </p:sp>
        <p:sp>
          <p:nvSpPr>
            <p:cNvPr id="7" name="Text 5"/>
            <p:cNvSpPr/>
            <p:nvPr/>
          </p:nvSpPr>
          <p:spPr>
            <a:xfrm>
              <a:off x="7579638" y="2132290"/>
              <a:ext cx="150257"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2</a:t>
              </a:r>
            </a:p>
          </p:txBody>
        </p:sp>
        <p:sp>
          <p:nvSpPr>
            <p:cNvPr id="8" name="Text 6"/>
            <p:cNvSpPr/>
            <p:nvPr/>
          </p:nvSpPr>
          <p:spPr>
            <a:xfrm>
              <a:off x="8098869" y="2044660"/>
              <a:ext cx="2459117" cy="307300"/>
            </a:xfrm>
            <a:prstGeom prst="rect">
              <a:avLst/>
            </a:prstGeom>
            <a:noFill/>
          </p:spPr>
          <p:txBody>
            <a:bodyPr wrap="none" lIns="0" tIns="0" rIns="0" bIns="0" rtlCol="0" anchor="t"/>
            <a:lstStyle/>
            <a:p>
              <a:pPr marL="0" indent="0">
                <a:lnSpc>
                  <a:spcPts val="2400"/>
                </a:lnSpc>
                <a:buNone/>
              </a:pPr>
              <a:r>
                <a:rPr lang="en-US" sz="1900" dirty="0">
                  <a:solidFill>
                    <a:srgbClr val="D9E1FF"/>
                  </a:solidFill>
                  <a:latin typeface="Bahnschrift SemiBold" panose="020B0502040204020203" pitchFamily="34" charset="0"/>
                  <a:ea typeface="Kanit" pitchFamily="34" charset="-122"/>
                  <a:cs typeface="Merriweather" panose="00000500000000000000" pitchFamily="34" charset="0"/>
                </a:rPr>
                <a:t>Introduction</a:t>
              </a:r>
              <a:endParaRPr lang="en-US" sz="1900" dirty="0">
                <a:latin typeface="Bahnschrift SemiBold" panose="020B0502040204020203" pitchFamily="34" charset="0"/>
                <a:cs typeface="Merriweather" panose="00000500000000000000" pitchFamily="34" charset="0"/>
              </a:endParaRPr>
            </a:p>
          </p:txBody>
        </p:sp>
        <p:sp>
          <p:nvSpPr>
            <p:cNvPr id="9" name="Shape 7"/>
            <p:cNvSpPr/>
            <p:nvPr/>
          </p:nvSpPr>
          <p:spPr>
            <a:xfrm>
              <a:off x="968693" y="3194209"/>
              <a:ext cx="470297" cy="470297"/>
            </a:xfrm>
            <a:prstGeom prst="roundRect">
              <a:avLst>
                <a:gd name="adj" fmla="val 6667"/>
              </a:avLst>
            </a:prstGeom>
            <a:solidFill>
              <a:srgbClr val="261C4E"/>
            </a:solidFill>
          </p:spPr>
        </p:sp>
        <p:sp>
          <p:nvSpPr>
            <p:cNvPr id="10" name="Text 8"/>
            <p:cNvSpPr/>
            <p:nvPr/>
          </p:nvSpPr>
          <p:spPr>
            <a:xfrm>
              <a:off x="1127165" y="3281839"/>
              <a:ext cx="153233"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3</a:t>
              </a:r>
            </a:p>
          </p:txBody>
        </p:sp>
        <p:sp>
          <p:nvSpPr>
            <p:cNvPr id="11" name="Text 9"/>
            <p:cNvSpPr/>
            <p:nvPr/>
          </p:nvSpPr>
          <p:spPr>
            <a:xfrm>
              <a:off x="1647944" y="3194209"/>
              <a:ext cx="2459117" cy="307300"/>
            </a:xfrm>
            <a:prstGeom prst="rect">
              <a:avLst/>
            </a:prstGeom>
            <a:noFill/>
          </p:spPr>
          <p:txBody>
            <a:bodyPr wrap="none" lIns="0" tIns="0" rIns="0" bIns="0" rtlCol="0" anchor="t"/>
            <a:lstStyle/>
            <a:p>
              <a:pPr marL="0" indent="0">
                <a:lnSpc>
                  <a:spcPts val="2400"/>
                </a:lnSpc>
                <a:buNone/>
              </a:pPr>
              <a:r>
                <a:rPr lang="en-US" sz="1900" dirty="0">
                  <a:solidFill>
                    <a:srgbClr val="D9E1FF"/>
                  </a:solidFill>
                  <a:latin typeface="Bahnschrift SemiBold" panose="020B0502040204020203" pitchFamily="34" charset="0"/>
                  <a:ea typeface="Kanit" pitchFamily="34" charset="-122"/>
                  <a:cs typeface="Merriweather" panose="00000500000000000000" pitchFamily="34" charset="0"/>
                </a:rPr>
                <a:t>Home Page Overview</a:t>
              </a:r>
            </a:p>
          </p:txBody>
        </p:sp>
        <p:sp>
          <p:nvSpPr>
            <p:cNvPr id="12" name="Shape 10"/>
            <p:cNvSpPr/>
            <p:nvPr/>
          </p:nvSpPr>
          <p:spPr>
            <a:xfrm>
              <a:off x="7419618" y="3194209"/>
              <a:ext cx="470297" cy="470297"/>
            </a:xfrm>
            <a:prstGeom prst="roundRect">
              <a:avLst>
                <a:gd name="adj" fmla="val 6667"/>
              </a:avLst>
            </a:prstGeom>
            <a:solidFill>
              <a:srgbClr val="261C4E"/>
            </a:solidFill>
          </p:spPr>
        </p:sp>
        <p:sp>
          <p:nvSpPr>
            <p:cNvPr id="13" name="Text 11"/>
            <p:cNvSpPr/>
            <p:nvPr/>
          </p:nvSpPr>
          <p:spPr>
            <a:xfrm>
              <a:off x="7574637" y="3281839"/>
              <a:ext cx="160258"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4</a:t>
              </a:r>
            </a:p>
          </p:txBody>
        </p:sp>
        <p:sp>
          <p:nvSpPr>
            <p:cNvPr id="14" name="Text 12"/>
            <p:cNvSpPr/>
            <p:nvPr/>
          </p:nvSpPr>
          <p:spPr>
            <a:xfrm>
              <a:off x="8098869" y="3294929"/>
              <a:ext cx="2760345" cy="307300"/>
            </a:xfrm>
            <a:prstGeom prst="rect">
              <a:avLst/>
            </a:prstGeom>
            <a:noFill/>
          </p:spPr>
          <p:txBody>
            <a:bodyPr wrap="none" lIns="0" tIns="0" rIns="0" bIns="0" rtlCol="0" anchor="t"/>
            <a:lstStyle/>
            <a:p>
              <a:pPr marL="0" indent="0">
                <a:lnSpc>
                  <a:spcPts val="2400"/>
                </a:lnSpc>
                <a:buNone/>
              </a:pPr>
              <a:r>
                <a:rPr lang="en-US" sz="1900" dirty="0">
                  <a:solidFill>
                    <a:srgbClr val="D9E1FF"/>
                  </a:solidFill>
                  <a:latin typeface="Bahnschrift SemiBold" panose="020B0502040204020203" pitchFamily="34" charset="0"/>
                  <a:ea typeface="Kanit" pitchFamily="34" charset="-122"/>
                  <a:cs typeface="Merriweather" panose="00000500000000000000" pitchFamily="34" charset="0"/>
                </a:rPr>
                <a:t>Product Pages (Dynamic)</a:t>
              </a:r>
              <a:endParaRPr lang="en-US" sz="1900" dirty="0">
                <a:latin typeface="Bahnschrift SemiBold" panose="020B0502040204020203" pitchFamily="34" charset="0"/>
                <a:cs typeface="Merriweather" panose="00000500000000000000" pitchFamily="34" charset="0"/>
              </a:endParaRPr>
            </a:p>
          </p:txBody>
        </p:sp>
        <p:sp>
          <p:nvSpPr>
            <p:cNvPr id="15" name="Shape 13"/>
            <p:cNvSpPr/>
            <p:nvPr/>
          </p:nvSpPr>
          <p:spPr>
            <a:xfrm>
              <a:off x="968693" y="4343757"/>
              <a:ext cx="470297" cy="470297"/>
            </a:xfrm>
            <a:prstGeom prst="roundRect">
              <a:avLst>
                <a:gd name="adj" fmla="val 6667"/>
              </a:avLst>
            </a:prstGeom>
            <a:solidFill>
              <a:srgbClr val="261C4E"/>
            </a:solidFill>
          </p:spPr>
        </p:sp>
        <p:sp>
          <p:nvSpPr>
            <p:cNvPr id="16" name="Text 14"/>
            <p:cNvSpPr/>
            <p:nvPr/>
          </p:nvSpPr>
          <p:spPr>
            <a:xfrm>
              <a:off x="1127760" y="4431387"/>
              <a:ext cx="152043"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5</a:t>
              </a:r>
            </a:p>
          </p:txBody>
        </p:sp>
        <p:sp>
          <p:nvSpPr>
            <p:cNvPr id="17" name="Text 15"/>
            <p:cNvSpPr/>
            <p:nvPr/>
          </p:nvSpPr>
          <p:spPr>
            <a:xfrm>
              <a:off x="1647944" y="4343757"/>
              <a:ext cx="2618542" cy="307300"/>
            </a:xfrm>
            <a:prstGeom prst="rect">
              <a:avLst/>
            </a:prstGeom>
            <a:noFill/>
          </p:spPr>
          <p:txBody>
            <a:bodyPr wrap="none" lIns="0" tIns="0" rIns="0" bIns="0" rtlCol="0" anchor="t"/>
            <a:lstStyle/>
            <a:p>
              <a:pPr marL="0" indent="0">
                <a:lnSpc>
                  <a:spcPts val="2400"/>
                </a:lnSpc>
                <a:buNone/>
              </a:pPr>
              <a:r>
                <a:rPr lang="en-US" sz="1900" dirty="0">
                  <a:solidFill>
                    <a:srgbClr val="D9E1FF"/>
                  </a:solidFill>
                  <a:latin typeface="Bahnschrift SemiBold" panose="020B0502040204020203" pitchFamily="34" charset="0"/>
                  <a:ea typeface="Kanit" pitchFamily="34" charset="-122"/>
                  <a:cs typeface="Merriweather" panose="00000500000000000000" pitchFamily="34" charset="0"/>
                </a:rPr>
                <a:t>Cart &amp; Checkout System</a:t>
              </a:r>
              <a:endParaRPr lang="en-US" sz="1900" dirty="0">
                <a:latin typeface="Bahnschrift SemiBold" panose="020B0502040204020203" pitchFamily="34" charset="0"/>
                <a:cs typeface="Merriweather" panose="00000500000000000000" pitchFamily="34" charset="0"/>
              </a:endParaRPr>
            </a:p>
          </p:txBody>
        </p:sp>
        <p:sp>
          <p:nvSpPr>
            <p:cNvPr id="18" name="Shape 16"/>
            <p:cNvSpPr/>
            <p:nvPr/>
          </p:nvSpPr>
          <p:spPr>
            <a:xfrm>
              <a:off x="7419618" y="4343757"/>
              <a:ext cx="470297" cy="470297"/>
            </a:xfrm>
            <a:prstGeom prst="roundRect">
              <a:avLst>
                <a:gd name="adj" fmla="val 6667"/>
              </a:avLst>
            </a:prstGeom>
            <a:solidFill>
              <a:srgbClr val="261C4E"/>
            </a:solidFill>
          </p:spPr>
        </p:sp>
        <p:sp>
          <p:nvSpPr>
            <p:cNvPr id="19" name="Text 17"/>
            <p:cNvSpPr/>
            <p:nvPr/>
          </p:nvSpPr>
          <p:spPr>
            <a:xfrm>
              <a:off x="7570232" y="4431387"/>
              <a:ext cx="169069"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6</a:t>
              </a:r>
            </a:p>
          </p:txBody>
        </p:sp>
        <p:sp>
          <p:nvSpPr>
            <p:cNvPr id="20" name="Text 18"/>
            <p:cNvSpPr/>
            <p:nvPr/>
          </p:nvSpPr>
          <p:spPr>
            <a:xfrm>
              <a:off x="8098869" y="4444478"/>
              <a:ext cx="2897862" cy="307300"/>
            </a:xfrm>
            <a:prstGeom prst="rect">
              <a:avLst/>
            </a:prstGeom>
            <a:noFill/>
          </p:spPr>
          <p:txBody>
            <a:bodyPr wrap="none" lIns="0" tIns="0" rIns="0" bIns="0" rtlCol="0" anchor="t"/>
            <a:lstStyle/>
            <a:p>
              <a:pPr marL="0" indent="0">
                <a:lnSpc>
                  <a:spcPts val="2400"/>
                </a:lnSpc>
                <a:buNone/>
              </a:pPr>
              <a:r>
                <a:rPr lang="en-US" dirty="0">
                  <a:solidFill>
                    <a:srgbClr val="D9E1FF"/>
                  </a:solidFill>
                  <a:latin typeface="Bahnschrift SemiBold" panose="020B0502040204020203" pitchFamily="34" charset="0"/>
                  <a:ea typeface="Kanit" pitchFamily="34" charset="-122"/>
                  <a:cs typeface="Merriweather" panose="00000500000000000000" pitchFamily="34" charset="0"/>
                  <a:sym typeface="+mn-ea"/>
                </a:rPr>
                <a:t>Admin Dashboard</a:t>
              </a:r>
              <a:endParaRPr lang="en-US" sz="1900" dirty="0">
                <a:solidFill>
                  <a:schemeClr val="bg1"/>
                </a:solidFill>
                <a:latin typeface="Bahnschrift SemiBold" panose="020B0502040204020203" pitchFamily="34" charset="0"/>
                <a:cs typeface="Merriweather" panose="00000500000000000000" pitchFamily="34" charset="0"/>
              </a:endParaRPr>
            </a:p>
          </p:txBody>
        </p:sp>
        <p:sp>
          <p:nvSpPr>
            <p:cNvPr id="21" name="Shape 19"/>
            <p:cNvSpPr/>
            <p:nvPr/>
          </p:nvSpPr>
          <p:spPr>
            <a:xfrm>
              <a:off x="961034" y="5473091"/>
              <a:ext cx="470297" cy="470297"/>
            </a:xfrm>
            <a:prstGeom prst="roundRect">
              <a:avLst>
                <a:gd name="adj" fmla="val 6667"/>
              </a:avLst>
            </a:prstGeom>
            <a:solidFill>
              <a:srgbClr val="261C4E"/>
            </a:solidFill>
          </p:spPr>
        </p:sp>
        <p:sp>
          <p:nvSpPr>
            <p:cNvPr id="22" name="Text 20"/>
            <p:cNvSpPr/>
            <p:nvPr/>
          </p:nvSpPr>
          <p:spPr>
            <a:xfrm>
              <a:off x="1130260" y="5580936"/>
              <a:ext cx="147042"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7</a:t>
              </a:r>
            </a:p>
          </p:txBody>
        </p:sp>
        <p:sp>
          <p:nvSpPr>
            <p:cNvPr id="23" name="Text 21"/>
            <p:cNvSpPr/>
            <p:nvPr/>
          </p:nvSpPr>
          <p:spPr>
            <a:xfrm>
              <a:off x="1579325" y="5560468"/>
              <a:ext cx="4499372" cy="307300"/>
            </a:xfrm>
            <a:prstGeom prst="rect">
              <a:avLst/>
            </a:prstGeom>
            <a:noFill/>
          </p:spPr>
          <p:txBody>
            <a:bodyPr wrap="none" lIns="0" tIns="0" rIns="0" bIns="0" rtlCol="0" anchor="t"/>
            <a:lstStyle/>
            <a:p>
              <a:pPr marL="0" indent="0">
                <a:lnSpc>
                  <a:spcPts val="2400"/>
                </a:lnSpc>
                <a:buNone/>
              </a:pPr>
              <a:r>
                <a:rPr lang="en-US" sz="1900" dirty="0">
                  <a:solidFill>
                    <a:srgbClr val="D9E1FF"/>
                  </a:solidFill>
                  <a:latin typeface="Bahnschrift SemiBold" panose="020B0502040204020203" pitchFamily="34" charset="0"/>
                  <a:ea typeface="Kanit" pitchFamily="34" charset="-122"/>
                  <a:cs typeface="Merriweather" panose="00000500000000000000" pitchFamily="34" charset="0"/>
                </a:rPr>
                <a:t>About Page (with Developer Information)</a:t>
              </a:r>
              <a:endParaRPr lang="en-US" sz="1900" dirty="0">
                <a:latin typeface="Bahnschrift SemiBold" panose="020B0502040204020203" pitchFamily="34" charset="0"/>
                <a:cs typeface="Merriweather" panose="00000500000000000000" pitchFamily="34" charset="0"/>
              </a:endParaRPr>
            </a:p>
          </p:txBody>
        </p:sp>
        <p:sp>
          <p:nvSpPr>
            <p:cNvPr id="24" name="Shape 22"/>
            <p:cNvSpPr/>
            <p:nvPr/>
          </p:nvSpPr>
          <p:spPr>
            <a:xfrm>
              <a:off x="7419618" y="5493306"/>
              <a:ext cx="470297" cy="470297"/>
            </a:xfrm>
            <a:prstGeom prst="roundRect">
              <a:avLst>
                <a:gd name="adj" fmla="val 6667"/>
              </a:avLst>
            </a:prstGeom>
            <a:solidFill>
              <a:srgbClr val="261C4E"/>
            </a:solidFill>
          </p:spPr>
        </p:sp>
        <p:sp>
          <p:nvSpPr>
            <p:cNvPr id="25" name="Text 23"/>
            <p:cNvSpPr/>
            <p:nvPr/>
          </p:nvSpPr>
          <p:spPr>
            <a:xfrm>
              <a:off x="7567612" y="5580936"/>
              <a:ext cx="174188"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8</a:t>
              </a:r>
            </a:p>
          </p:txBody>
        </p:sp>
        <p:sp>
          <p:nvSpPr>
            <p:cNvPr id="26" name="Text 24"/>
            <p:cNvSpPr/>
            <p:nvPr/>
          </p:nvSpPr>
          <p:spPr>
            <a:xfrm>
              <a:off x="8098869" y="5594027"/>
              <a:ext cx="2459117" cy="307300"/>
            </a:xfrm>
            <a:prstGeom prst="rect">
              <a:avLst/>
            </a:prstGeom>
            <a:noFill/>
          </p:spPr>
          <p:txBody>
            <a:bodyPr wrap="none" lIns="0" tIns="0" rIns="0" bIns="0" rtlCol="0" anchor="t"/>
            <a:lstStyle/>
            <a:p>
              <a:pPr marL="0" indent="0">
                <a:lnSpc>
                  <a:spcPts val="2400"/>
                </a:lnSpc>
                <a:buNone/>
              </a:pPr>
              <a:r>
                <a:rPr lang="en-US" sz="1900" dirty="0">
                  <a:solidFill>
                    <a:srgbClr val="D9E1FF"/>
                  </a:solidFill>
                  <a:latin typeface="Bahnschrift SemiBold" panose="020B0502040204020203" pitchFamily="34" charset="0"/>
                  <a:ea typeface="Kanit" pitchFamily="34" charset="-122"/>
                  <a:cs typeface="Merriweather" panose="00000500000000000000" pitchFamily="34" charset="0"/>
                </a:rPr>
                <a:t>AI Chatbot Integration</a:t>
              </a:r>
              <a:endParaRPr lang="en-US" sz="1900" dirty="0">
                <a:latin typeface="Bahnschrift SemiBold" panose="020B0502040204020203" pitchFamily="34" charset="0"/>
                <a:cs typeface="Merriweather" panose="00000500000000000000" pitchFamily="34" charset="0"/>
              </a:endParaRPr>
            </a:p>
          </p:txBody>
        </p:sp>
        <p:sp>
          <p:nvSpPr>
            <p:cNvPr id="28" name="Text 26"/>
            <p:cNvSpPr/>
            <p:nvPr/>
          </p:nvSpPr>
          <p:spPr>
            <a:xfrm>
              <a:off x="1119307" y="6730484"/>
              <a:ext cx="169069"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9</a:t>
              </a:r>
            </a:p>
          </p:txBody>
        </p:sp>
        <p:sp>
          <p:nvSpPr>
            <p:cNvPr id="29" name="Text 27"/>
            <p:cNvSpPr/>
            <p:nvPr/>
          </p:nvSpPr>
          <p:spPr>
            <a:xfrm>
              <a:off x="1647943" y="6716810"/>
              <a:ext cx="2459117" cy="307300"/>
            </a:xfrm>
            <a:prstGeom prst="rect">
              <a:avLst/>
            </a:prstGeom>
            <a:noFill/>
          </p:spPr>
          <p:txBody>
            <a:bodyPr wrap="none" lIns="0" tIns="0" rIns="0" bIns="0" rtlCol="0" anchor="t"/>
            <a:lstStyle/>
            <a:p>
              <a:pPr marL="0" indent="0">
                <a:lnSpc>
                  <a:spcPts val="2400"/>
                </a:lnSpc>
                <a:buNone/>
              </a:pPr>
              <a:endParaRPr lang="en-US" sz="1900" dirty="0">
                <a:latin typeface="Bahnschrift SemiBold" panose="020B0502040204020203" pitchFamily="34" charset="0"/>
                <a:cs typeface="Merriweather" panose="00000500000000000000" pitchFamily="34" charset="0"/>
              </a:endParaRPr>
            </a:p>
          </p:txBody>
        </p:sp>
        <p:sp>
          <p:nvSpPr>
            <p:cNvPr id="31" name="Text 29"/>
            <p:cNvSpPr/>
            <p:nvPr/>
          </p:nvSpPr>
          <p:spPr>
            <a:xfrm>
              <a:off x="7511653" y="6730484"/>
              <a:ext cx="286226"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10</a:t>
              </a:r>
            </a:p>
          </p:txBody>
        </p:sp>
      </p:grpSp>
      <p:sp>
        <p:nvSpPr>
          <p:cNvPr id="32" name="Text 30"/>
          <p:cNvSpPr/>
          <p:nvPr/>
        </p:nvSpPr>
        <p:spPr>
          <a:xfrm>
            <a:off x="1814883" y="7254620"/>
            <a:ext cx="3883938" cy="307300"/>
          </a:xfrm>
          <a:prstGeom prst="rect">
            <a:avLst/>
          </a:prstGeom>
          <a:noFill/>
        </p:spPr>
        <p:txBody>
          <a:bodyPr wrap="none" lIns="0" tIns="0" rIns="0" bIns="0" rtlCol="0" anchor="t"/>
          <a:lstStyle/>
          <a:p>
            <a:pPr marL="0" indent="0">
              <a:lnSpc>
                <a:spcPts val="2400"/>
              </a:lnSpc>
              <a:buNone/>
            </a:pPr>
            <a:r>
              <a:rPr lang="en-US" sz="1900" dirty="0">
                <a:solidFill>
                  <a:srgbClr val="D9E1FF"/>
                </a:solidFill>
                <a:latin typeface="Bahnschrift SemiBold" panose="020B0502040204020203" pitchFamily="34" charset="0"/>
                <a:ea typeface="Kanit" pitchFamily="34" charset="-122"/>
                <a:cs typeface="Merriweather" panose="00000500000000000000" pitchFamily="34" charset="0"/>
              </a:rPr>
              <a:t>Conclusion </a:t>
            </a:r>
            <a:endParaRPr lang="en-US" sz="1900" dirty="0">
              <a:latin typeface="Bahnschrift SemiBold" panose="020B0502040204020203" pitchFamily="34" charset="0"/>
              <a:cs typeface="Merriweather" panose="00000500000000000000" pitchFamily="34" charset="0"/>
            </a:endParaRPr>
          </a:p>
        </p:txBody>
      </p:sp>
      <p:sp>
        <p:nvSpPr>
          <p:cNvPr id="33" name="Rectangle 32"/>
          <p:cNvSpPr/>
          <p:nvPr/>
        </p:nvSpPr>
        <p:spPr>
          <a:xfrm>
            <a:off x="0" y="7777316"/>
            <a:ext cx="14630400" cy="452284"/>
          </a:xfrm>
          <a:prstGeom prst="rect">
            <a:avLst/>
          </a:prstGeom>
          <a:solidFill>
            <a:schemeClr val="bg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ext 24"/>
          <p:cNvSpPr/>
          <p:nvPr/>
        </p:nvSpPr>
        <p:spPr>
          <a:xfrm>
            <a:off x="1755377" y="6429241"/>
            <a:ext cx="2459117" cy="307300"/>
          </a:xfrm>
          <a:prstGeom prst="rect">
            <a:avLst/>
          </a:prstGeom>
          <a:noFill/>
        </p:spPr>
        <p:txBody>
          <a:bodyPr wrap="none" lIns="0" tIns="0" rIns="0" bIns="0" rtlCol="0" anchor="t"/>
          <a:lstStyle/>
          <a:p>
            <a:pPr marL="0" indent="0">
              <a:lnSpc>
                <a:spcPts val="2400"/>
              </a:lnSpc>
              <a:buNone/>
            </a:pPr>
            <a:r>
              <a:rPr lang="en-US" dirty="0">
                <a:solidFill>
                  <a:srgbClr val="D9E1FF"/>
                </a:solidFill>
                <a:latin typeface="Bahnschrift SemiBold" panose="020B0502040204020203" pitchFamily="34" charset="0"/>
                <a:cs typeface="Merriweather" panose="00000500000000000000" pitchFamily="34" charset="0"/>
              </a:rPr>
              <a:t>Beyond Innovation</a:t>
            </a:r>
            <a:endParaRPr lang="en-US" sz="1900" dirty="0">
              <a:latin typeface="Bahnschrift SemiBold" panose="020B0502040204020203" pitchFamily="34" charset="0"/>
              <a:cs typeface="Merriweather" panose="00000500000000000000" pitchFamily="34" charset="0"/>
            </a:endParaRPr>
          </a:p>
        </p:txBody>
      </p:sp>
      <p:sp>
        <p:nvSpPr>
          <p:cNvPr id="110" name="Text 30"/>
          <p:cNvSpPr/>
          <p:nvPr/>
        </p:nvSpPr>
        <p:spPr>
          <a:xfrm>
            <a:off x="8205816" y="6429120"/>
            <a:ext cx="3883938" cy="307300"/>
          </a:xfrm>
          <a:prstGeom prst="rect">
            <a:avLst/>
          </a:prstGeom>
          <a:noFill/>
        </p:spPr>
        <p:txBody>
          <a:bodyPr wrap="none" lIns="0" tIns="0" rIns="0" bIns="0" rtlCol="0" anchor="t"/>
          <a:lstStyle/>
          <a:p>
            <a:pPr marL="0" indent="0">
              <a:lnSpc>
                <a:spcPts val="2400"/>
              </a:lnSpc>
              <a:buNone/>
            </a:pPr>
            <a:r>
              <a:rPr lang="en-US" sz="1900" dirty="0">
                <a:solidFill>
                  <a:srgbClr val="D9E1FF"/>
                </a:solidFill>
                <a:latin typeface="Bahnschrift SemiBold" panose="020B0502040204020203" pitchFamily="34" charset="0"/>
                <a:ea typeface="Kanit" pitchFamily="34" charset="-122"/>
                <a:cs typeface="Merriweather" panose="00000500000000000000" pitchFamily="34" charset="0"/>
              </a:rPr>
              <a:t>Order Summary</a:t>
            </a:r>
            <a:endParaRPr lang="en-US" sz="1900" dirty="0">
              <a:latin typeface="Bahnschrift SemiBold" panose="020B0502040204020203" pitchFamily="34" charset="0"/>
              <a:cs typeface="Merriweather" panose="00000500000000000000" pitchFamily="34" charset="0"/>
            </a:endParaRPr>
          </a:p>
        </p:txBody>
      </p:sp>
      <p:sp>
        <p:nvSpPr>
          <p:cNvPr id="34" name="Shape 25"/>
          <p:cNvSpPr/>
          <p:nvPr/>
        </p:nvSpPr>
        <p:spPr>
          <a:xfrm>
            <a:off x="1224721" y="7137301"/>
            <a:ext cx="470297" cy="470297"/>
          </a:xfrm>
          <a:prstGeom prst="roundRect">
            <a:avLst>
              <a:gd name="adj" fmla="val 6667"/>
            </a:avLst>
          </a:prstGeom>
          <a:solidFill>
            <a:srgbClr val="261C4E"/>
          </a:solidFill>
        </p:spPr>
      </p:sp>
      <p:sp>
        <p:nvSpPr>
          <p:cNvPr id="35" name="Text 26"/>
          <p:cNvSpPr/>
          <p:nvPr/>
        </p:nvSpPr>
        <p:spPr>
          <a:xfrm>
            <a:off x="1344586" y="7227063"/>
            <a:ext cx="169069" cy="295037"/>
          </a:xfrm>
          <a:prstGeom prst="rect">
            <a:avLst/>
          </a:prstGeom>
          <a:noFill/>
        </p:spPr>
        <p:txBody>
          <a:bodyPr wrap="none" lIns="0" tIns="0" rIns="0" bIns="0" rtlCol="0" anchor="t"/>
          <a:lstStyle/>
          <a:p>
            <a:pPr marL="0" indent="0" algn="ctr">
              <a:lnSpc>
                <a:spcPts val="2300"/>
              </a:lnSpc>
              <a:buNone/>
            </a:pPr>
            <a:r>
              <a:rPr lang="en-US" sz="2300" dirty="0">
                <a:solidFill>
                  <a:srgbClr val="FFFFFF"/>
                </a:solidFill>
                <a:latin typeface="Bahnschrift SemiBold" panose="020B0502040204020203" pitchFamily="34" charset="0"/>
                <a:ea typeface="Kanit" pitchFamily="34" charset="-122"/>
                <a:cs typeface="Merriweather" panose="00000500000000000000" pitchFamily="34" charset="0"/>
              </a:rPr>
              <a:t>11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6027" y="466924"/>
            <a:ext cx="4007406" cy="500896"/>
          </a:xfrm>
          <a:prstGeom prst="rect">
            <a:avLst/>
          </a:prstGeom>
          <a:noFill/>
        </p:spPr>
        <p:txBody>
          <a:bodyPr wrap="none" lIns="0" tIns="0" rIns="0" bIns="0" rtlCol="0" anchor="t"/>
          <a:lstStyle/>
          <a:p>
            <a:pPr marL="0" indent="0">
              <a:lnSpc>
                <a:spcPts val="3900"/>
              </a:lnSpc>
              <a:buNone/>
            </a:pPr>
            <a:r>
              <a:rPr lang="en-US" sz="3150" dirty="0">
                <a:solidFill>
                  <a:srgbClr val="FFFFFF"/>
                </a:solidFill>
                <a:latin typeface="Bahnschrift SemiBold" panose="020B0502040204020203" pitchFamily="34" charset="0"/>
                <a:ea typeface="Kanit" pitchFamily="34" charset="-122"/>
                <a:cs typeface="Merriweather" panose="00000500000000000000" pitchFamily="34" charset="0"/>
              </a:rPr>
              <a:t>Welcome to Zen Store</a:t>
            </a:r>
          </a:p>
        </p:txBody>
      </p:sp>
      <p:sp>
        <p:nvSpPr>
          <p:cNvPr id="3" name="Text 1"/>
          <p:cNvSpPr/>
          <p:nvPr/>
        </p:nvSpPr>
        <p:spPr>
          <a:xfrm>
            <a:off x="596027" y="1218208"/>
            <a:ext cx="6511409" cy="272415"/>
          </a:xfrm>
          <a:prstGeom prst="rect">
            <a:avLst/>
          </a:prstGeom>
          <a:noFill/>
        </p:spPr>
        <p:txBody>
          <a:bodyPr wrap="none" lIns="0" tIns="0" rIns="0" bIns="0" rtlCol="0" anchor="t"/>
          <a:lstStyle/>
          <a:p>
            <a:pPr marL="0" indent="0">
              <a:lnSpc>
                <a:spcPts val="2100"/>
              </a:lnSpc>
              <a:buNone/>
            </a:pPr>
            <a:r>
              <a:rPr lang="en-US" sz="130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Discover tranquility with our curated collection.</a:t>
            </a:r>
          </a:p>
        </p:txBody>
      </p:sp>
      <p:sp>
        <p:nvSpPr>
          <p:cNvPr id="4" name="Text 2"/>
          <p:cNvSpPr/>
          <p:nvPr/>
        </p:nvSpPr>
        <p:spPr>
          <a:xfrm>
            <a:off x="596027" y="1740718"/>
            <a:ext cx="6511409" cy="272415"/>
          </a:xfrm>
          <a:prstGeom prst="rect">
            <a:avLst/>
          </a:prstGeom>
          <a:noFill/>
        </p:spPr>
        <p:txBody>
          <a:bodyPr wrap="none" lIns="0" tIns="0" rIns="0" bIns="0" rtlCol="0" anchor="t"/>
          <a:lstStyle/>
          <a:p>
            <a:pPr marL="0" indent="0">
              <a:lnSpc>
                <a:spcPts val="2100"/>
              </a:lnSpc>
              <a:buNone/>
            </a:pPr>
            <a:r>
              <a:rPr lang="en-US" sz="130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Step into a world of stylish comfort.</a:t>
            </a:r>
          </a:p>
        </p:txBody>
      </p:sp>
      <p:sp>
        <p:nvSpPr>
          <p:cNvPr id="5" name="Text 3"/>
          <p:cNvSpPr/>
          <p:nvPr/>
        </p:nvSpPr>
        <p:spPr>
          <a:xfrm>
            <a:off x="596027" y="2269351"/>
            <a:ext cx="6511409" cy="272415"/>
          </a:xfrm>
          <a:prstGeom prst="rect">
            <a:avLst/>
          </a:prstGeom>
          <a:noFill/>
        </p:spPr>
        <p:txBody>
          <a:bodyPr wrap="none" lIns="0" tIns="0" rIns="0" bIns="0" rtlCol="0" anchor="t"/>
          <a:lstStyle/>
          <a:p>
            <a:pPr marL="0" indent="0">
              <a:lnSpc>
                <a:spcPts val="2100"/>
              </a:lnSpc>
              <a:buNone/>
            </a:pPr>
            <a:r>
              <a:rPr lang="en-US" sz="130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Elevate your everyday experience.</a:t>
            </a:r>
          </a:p>
        </p:txBody>
      </p:sp>
      <p:sp>
        <p:nvSpPr>
          <p:cNvPr id="6" name="Text 4">
            <a:hlinkClick r:id="rId2" action="ppaction://hlinkfile"/>
          </p:cNvPr>
          <p:cNvSpPr/>
          <p:nvPr/>
        </p:nvSpPr>
        <p:spPr>
          <a:xfrm>
            <a:off x="596027" y="2835494"/>
            <a:ext cx="6511409" cy="272415"/>
          </a:xfrm>
          <a:prstGeom prst="rect">
            <a:avLst/>
          </a:prstGeom>
          <a:noFill/>
        </p:spPr>
        <p:txBody>
          <a:bodyPr wrap="none" lIns="0" tIns="0" rIns="0" bIns="0" rtlCol="0" anchor="t"/>
          <a:lstStyle/>
          <a:p>
            <a:pPr marL="0" indent="0">
              <a:lnSpc>
                <a:spcPts val="2100"/>
              </a:lnSpc>
              <a:buNone/>
            </a:pPr>
            <a:r>
              <a:rPr lang="en-US" sz="1300" u="sng" dirty="0">
                <a:solidFill>
                  <a:srgbClr val="FD505F"/>
                </a:solidFill>
                <a:latin typeface="Bahnschrift SemiBold" panose="020B0502040204020203" pitchFamily="34" charset="0"/>
                <a:ea typeface="Martel Sans Light" panose="00000500000000000000" pitchFamily="34" charset="-122"/>
                <a:cs typeface="Merriweather" panose="00000500000000000000" pitchFamily="34" charset="0"/>
                <a:hlinkClick r:id="rId3" action="ppaction://hlinkfile"/>
              </a:rPr>
              <a:t>Shop Now</a:t>
            </a:r>
            <a:endParaRPr lang="en-US" sz="1300" u="sng" dirty="0">
              <a:solidFill>
                <a:srgbClr val="FD505F"/>
              </a:solidFill>
              <a:latin typeface="Bahnschrift SemiBold" panose="020B0502040204020203" pitchFamily="34" charset="0"/>
              <a:ea typeface="Martel Sans Light" panose="00000500000000000000" pitchFamily="34" charset="-122"/>
              <a:cs typeface="Merriweather" panose="00000500000000000000" pitchFamily="34" charset="0"/>
            </a:endParaRPr>
          </a:p>
        </p:txBody>
      </p:sp>
      <p:pic>
        <p:nvPicPr>
          <p:cNvPr id="8" name="Image 1" descr="preencoded.png"/>
          <p:cNvPicPr>
            <a:picLocks noChangeAspect="1"/>
          </p:cNvPicPr>
          <p:nvPr/>
        </p:nvPicPr>
        <p:blipFill>
          <a:blip r:embed="rId4"/>
          <a:stretch>
            <a:fillRect/>
          </a:stretch>
        </p:blipFill>
        <p:spPr>
          <a:xfrm>
            <a:off x="596027" y="3539561"/>
            <a:ext cx="425768" cy="425768"/>
          </a:xfrm>
          <a:prstGeom prst="rect">
            <a:avLst/>
          </a:prstGeom>
        </p:spPr>
      </p:pic>
      <p:sp>
        <p:nvSpPr>
          <p:cNvPr id="9" name="Text 5"/>
          <p:cNvSpPr/>
          <p:nvPr/>
        </p:nvSpPr>
        <p:spPr>
          <a:xfrm>
            <a:off x="596027" y="4175045"/>
            <a:ext cx="2003703" cy="250388"/>
          </a:xfrm>
          <a:prstGeom prst="rect">
            <a:avLst/>
          </a:prstGeom>
          <a:noFill/>
        </p:spPr>
        <p:txBody>
          <a:bodyPr wrap="none" lIns="0" tIns="0" rIns="0" bIns="0" rtlCol="0" anchor="t"/>
          <a:lstStyle/>
          <a:p>
            <a:pPr marL="0" indent="0" algn="l">
              <a:lnSpc>
                <a:spcPts val="1950"/>
              </a:lnSpc>
              <a:buNone/>
            </a:pPr>
            <a:r>
              <a:rPr lang="en-US" sz="1550" dirty="0">
                <a:solidFill>
                  <a:srgbClr val="D9E1FF"/>
                </a:solidFill>
                <a:latin typeface="Bahnschrift SemiBold" panose="020B0502040204020203" pitchFamily="34" charset="0"/>
                <a:ea typeface="Kanit" pitchFamily="34" charset="-122"/>
                <a:cs typeface="Merriweather" panose="00000500000000000000" pitchFamily="34" charset="0"/>
              </a:rPr>
              <a:t>Fast Delivery</a:t>
            </a:r>
          </a:p>
        </p:txBody>
      </p:sp>
      <p:sp>
        <p:nvSpPr>
          <p:cNvPr id="10" name="Text 6"/>
          <p:cNvSpPr/>
          <p:nvPr/>
        </p:nvSpPr>
        <p:spPr>
          <a:xfrm>
            <a:off x="596027" y="4695045"/>
            <a:ext cx="2746941" cy="272415"/>
          </a:xfrm>
          <a:prstGeom prst="rect">
            <a:avLst/>
          </a:prstGeom>
          <a:noFill/>
        </p:spPr>
        <p:txBody>
          <a:bodyPr wrap="none" lIns="0" tIns="0" rIns="0" bIns="0" rtlCol="0" anchor="t"/>
          <a:lstStyle/>
          <a:p>
            <a:pPr marL="0" indent="0" algn="l">
              <a:lnSpc>
                <a:spcPts val="2100"/>
              </a:lnSpc>
              <a:buNone/>
            </a:pPr>
            <a:r>
              <a:rPr lang="en-US" sz="130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Get your order quickly and reliably.</a:t>
            </a:r>
          </a:p>
        </p:txBody>
      </p:sp>
      <p:pic>
        <p:nvPicPr>
          <p:cNvPr id="11" name="Image 2" descr="preencoded.png"/>
          <p:cNvPicPr>
            <a:picLocks noChangeAspect="1"/>
          </p:cNvPicPr>
          <p:nvPr/>
        </p:nvPicPr>
        <p:blipFill>
          <a:blip r:embed="rId5"/>
          <a:stretch>
            <a:fillRect/>
          </a:stretch>
        </p:blipFill>
        <p:spPr>
          <a:xfrm>
            <a:off x="4725836" y="3539561"/>
            <a:ext cx="425768" cy="425768"/>
          </a:xfrm>
          <a:prstGeom prst="rect">
            <a:avLst/>
          </a:prstGeom>
        </p:spPr>
      </p:pic>
      <p:sp>
        <p:nvSpPr>
          <p:cNvPr id="12" name="Text 7"/>
          <p:cNvSpPr/>
          <p:nvPr/>
        </p:nvSpPr>
        <p:spPr>
          <a:xfrm>
            <a:off x="4706421" y="4129679"/>
            <a:ext cx="2003703" cy="250388"/>
          </a:xfrm>
          <a:prstGeom prst="rect">
            <a:avLst/>
          </a:prstGeom>
          <a:noFill/>
        </p:spPr>
        <p:txBody>
          <a:bodyPr wrap="none" lIns="0" tIns="0" rIns="0" bIns="0" rtlCol="0" anchor="t"/>
          <a:lstStyle/>
          <a:p>
            <a:pPr marL="0" indent="0" algn="l">
              <a:lnSpc>
                <a:spcPts val="1950"/>
              </a:lnSpc>
              <a:buNone/>
            </a:pPr>
            <a:r>
              <a:rPr lang="en-US" sz="1550" dirty="0">
                <a:solidFill>
                  <a:srgbClr val="D9E1FF"/>
                </a:solidFill>
                <a:latin typeface="Bahnschrift SemiBold" panose="020B0502040204020203" pitchFamily="34" charset="0"/>
                <a:ea typeface="Kanit" pitchFamily="34" charset="-122"/>
                <a:cs typeface="Merriweather" panose="00000500000000000000" pitchFamily="34" charset="0"/>
              </a:rPr>
              <a:t>Easy Payment</a:t>
            </a:r>
          </a:p>
        </p:txBody>
      </p:sp>
      <p:sp>
        <p:nvSpPr>
          <p:cNvPr id="13" name="Text 8"/>
          <p:cNvSpPr/>
          <p:nvPr/>
        </p:nvSpPr>
        <p:spPr>
          <a:xfrm>
            <a:off x="4706421" y="4658320"/>
            <a:ext cx="3493682" cy="272415"/>
          </a:xfrm>
          <a:prstGeom prst="rect">
            <a:avLst/>
          </a:prstGeom>
          <a:noFill/>
        </p:spPr>
        <p:txBody>
          <a:bodyPr wrap="none" lIns="0" tIns="0" rIns="0" bIns="0" rtlCol="0" anchor="t"/>
          <a:lstStyle/>
          <a:p>
            <a:pPr marL="0" indent="0" algn="l">
              <a:lnSpc>
                <a:spcPts val="2100"/>
              </a:lnSpc>
              <a:buNone/>
            </a:pPr>
            <a:r>
              <a:rPr lang="en-US" sz="130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Seamless transactions for your convenience.</a:t>
            </a:r>
          </a:p>
        </p:txBody>
      </p:sp>
      <p:sp>
        <p:nvSpPr>
          <p:cNvPr id="14" name="Shape 9"/>
          <p:cNvSpPr/>
          <p:nvPr/>
        </p:nvSpPr>
        <p:spPr>
          <a:xfrm>
            <a:off x="564921" y="6392168"/>
            <a:ext cx="4365903" cy="965478"/>
          </a:xfrm>
          <a:prstGeom prst="roundRect">
            <a:avLst>
              <a:gd name="adj" fmla="val 2646"/>
            </a:avLst>
          </a:prstGeom>
          <a:solidFill>
            <a:srgbClr val="2F2B54"/>
          </a:solidFill>
        </p:spPr>
      </p:sp>
      <p:sp>
        <p:nvSpPr>
          <p:cNvPr id="15" name="Text 10"/>
          <p:cNvSpPr/>
          <p:nvPr/>
        </p:nvSpPr>
        <p:spPr>
          <a:xfrm>
            <a:off x="766286" y="6551771"/>
            <a:ext cx="2003703" cy="250388"/>
          </a:xfrm>
          <a:prstGeom prst="rect">
            <a:avLst/>
          </a:prstGeom>
          <a:noFill/>
        </p:spPr>
        <p:txBody>
          <a:bodyPr wrap="none" lIns="0" tIns="0" rIns="0" bIns="0" rtlCol="0" anchor="t"/>
          <a:lstStyle/>
          <a:p>
            <a:pPr marL="0" indent="0">
              <a:lnSpc>
                <a:spcPts val="1950"/>
              </a:lnSpc>
              <a:buNone/>
            </a:pPr>
            <a:r>
              <a:rPr lang="en-US" sz="1550" dirty="0">
                <a:solidFill>
                  <a:srgbClr val="D9E1FF"/>
                </a:solidFill>
                <a:latin typeface="Bahnschrift SemiBold" panose="020B0502040204020203" pitchFamily="34" charset="0"/>
                <a:ea typeface="Kanit" pitchFamily="34" charset="-122"/>
                <a:cs typeface="Merriweather" panose="00000500000000000000" pitchFamily="34" charset="0"/>
              </a:rPr>
              <a:t>Men's Collection</a:t>
            </a:r>
          </a:p>
        </p:txBody>
      </p:sp>
      <p:sp>
        <p:nvSpPr>
          <p:cNvPr id="16" name="Text 11"/>
          <p:cNvSpPr/>
          <p:nvPr/>
        </p:nvSpPr>
        <p:spPr>
          <a:xfrm>
            <a:off x="766286" y="6904315"/>
            <a:ext cx="4025384" cy="272415"/>
          </a:xfrm>
          <a:prstGeom prst="rect">
            <a:avLst/>
          </a:prstGeom>
          <a:noFill/>
        </p:spPr>
        <p:txBody>
          <a:bodyPr wrap="none" lIns="0" tIns="0" rIns="0" bIns="0" rtlCol="0" anchor="t"/>
          <a:lstStyle/>
          <a:p>
            <a:pPr marL="0" indent="0">
              <a:lnSpc>
                <a:spcPts val="2100"/>
              </a:lnSpc>
              <a:buNone/>
            </a:pPr>
            <a:r>
              <a:rPr lang="en-US" sz="130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Explore our range of styles for men.</a:t>
            </a:r>
          </a:p>
        </p:txBody>
      </p:sp>
      <p:sp>
        <p:nvSpPr>
          <p:cNvPr id="17" name="Shape 12"/>
          <p:cNvSpPr/>
          <p:nvPr/>
        </p:nvSpPr>
        <p:spPr>
          <a:xfrm>
            <a:off x="5132189" y="6381512"/>
            <a:ext cx="4365903" cy="965478"/>
          </a:xfrm>
          <a:prstGeom prst="roundRect">
            <a:avLst>
              <a:gd name="adj" fmla="val 2646"/>
            </a:avLst>
          </a:prstGeom>
          <a:solidFill>
            <a:srgbClr val="2F2B54"/>
          </a:solidFill>
        </p:spPr>
      </p:sp>
      <p:sp>
        <p:nvSpPr>
          <p:cNvPr id="18" name="Text 13"/>
          <p:cNvSpPr/>
          <p:nvPr/>
        </p:nvSpPr>
        <p:spPr>
          <a:xfrm>
            <a:off x="5302448" y="6551771"/>
            <a:ext cx="2003703" cy="250388"/>
          </a:xfrm>
          <a:prstGeom prst="rect">
            <a:avLst/>
          </a:prstGeom>
          <a:noFill/>
        </p:spPr>
        <p:txBody>
          <a:bodyPr wrap="none" lIns="0" tIns="0" rIns="0" bIns="0" rtlCol="0" anchor="t"/>
          <a:lstStyle/>
          <a:p>
            <a:pPr marL="0" indent="0">
              <a:lnSpc>
                <a:spcPts val="1950"/>
              </a:lnSpc>
              <a:buNone/>
            </a:pPr>
            <a:r>
              <a:rPr lang="en-US" sz="1550" dirty="0">
                <a:solidFill>
                  <a:srgbClr val="D9E1FF"/>
                </a:solidFill>
                <a:latin typeface="Bahnschrift SemiBold" panose="020B0502040204020203" pitchFamily="34" charset="0"/>
                <a:ea typeface="Kanit" pitchFamily="34" charset="-122"/>
                <a:cs typeface="Merriweather" panose="00000500000000000000" pitchFamily="34" charset="0"/>
              </a:rPr>
              <a:t>Women's Collection</a:t>
            </a:r>
          </a:p>
        </p:txBody>
      </p:sp>
      <p:sp>
        <p:nvSpPr>
          <p:cNvPr id="19" name="Text 14"/>
          <p:cNvSpPr/>
          <p:nvPr/>
        </p:nvSpPr>
        <p:spPr>
          <a:xfrm>
            <a:off x="5302448" y="6904315"/>
            <a:ext cx="4025384" cy="272415"/>
          </a:xfrm>
          <a:prstGeom prst="rect">
            <a:avLst/>
          </a:prstGeom>
          <a:noFill/>
        </p:spPr>
        <p:txBody>
          <a:bodyPr wrap="none" lIns="0" tIns="0" rIns="0" bIns="0" rtlCol="0" anchor="t"/>
          <a:lstStyle/>
          <a:p>
            <a:pPr marL="0" indent="0">
              <a:lnSpc>
                <a:spcPts val="2100"/>
              </a:lnSpc>
              <a:buNone/>
            </a:pPr>
            <a:r>
              <a:rPr lang="en-US" sz="130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Discover fashionable options for women.</a:t>
            </a:r>
          </a:p>
        </p:txBody>
      </p:sp>
      <p:sp>
        <p:nvSpPr>
          <p:cNvPr id="20" name="Shape 15"/>
          <p:cNvSpPr/>
          <p:nvPr/>
        </p:nvSpPr>
        <p:spPr>
          <a:xfrm>
            <a:off x="9668351" y="6381512"/>
            <a:ext cx="4365903" cy="965478"/>
          </a:xfrm>
          <a:prstGeom prst="roundRect">
            <a:avLst>
              <a:gd name="adj" fmla="val 2646"/>
            </a:avLst>
          </a:prstGeom>
          <a:solidFill>
            <a:srgbClr val="2F2B54"/>
          </a:solidFill>
        </p:spPr>
      </p:sp>
      <p:sp>
        <p:nvSpPr>
          <p:cNvPr id="21" name="Text 16"/>
          <p:cNvSpPr/>
          <p:nvPr/>
        </p:nvSpPr>
        <p:spPr>
          <a:xfrm>
            <a:off x="9838611" y="6551771"/>
            <a:ext cx="2003703" cy="250388"/>
          </a:xfrm>
          <a:prstGeom prst="rect">
            <a:avLst/>
          </a:prstGeom>
          <a:noFill/>
        </p:spPr>
        <p:txBody>
          <a:bodyPr wrap="none" lIns="0" tIns="0" rIns="0" bIns="0" rtlCol="0" anchor="t"/>
          <a:lstStyle/>
          <a:p>
            <a:pPr marL="0" indent="0">
              <a:lnSpc>
                <a:spcPts val="1950"/>
              </a:lnSpc>
              <a:buNone/>
            </a:pPr>
            <a:r>
              <a:rPr lang="en-US" sz="1550" dirty="0">
                <a:solidFill>
                  <a:srgbClr val="D9E1FF"/>
                </a:solidFill>
                <a:latin typeface="Bahnschrift SemiBold" panose="020B0502040204020203" pitchFamily="34" charset="0"/>
                <a:ea typeface="Kanit" pitchFamily="34" charset="-122"/>
                <a:cs typeface="Merriweather" panose="00000500000000000000" pitchFamily="34" charset="0"/>
              </a:rPr>
              <a:t>Sports Collection</a:t>
            </a:r>
          </a:p>
        </p:txBody>
      </p:sp>
      <p:sp>
        <p:nvSpPr>
          <p:cNvPr id="22" name="Text 17"/>
          <p:cNvSpPr/>
          <p:nvPr/>
        </p:nvSpPr>
        <p:spPr>
          <a:xfrm>
            <a:off x="9838611" y="6904315"/>
            <a:ext cx="4025384" cy="272415"/>
          </a:xfrm>
          <a:prstGeom prst="rect">
            <a:avLst/>
          </a:prstGeom>
          <a:noFill/>
        </p:spPr>
        <p:txBody>
          <a:bodyPr wrap="none" lIns="0" tIns="0" rIns="0" bIns="0" rtlCol="0" anchor="t"/>
          <a:lstStyle/>
          <a:p>
            <a:pPr marL="0" indent="0">
              <a:lnSpc>
                <a:spcPts val="2100"/>
              </a:lnSpc>
              <a:buNone/>
            </a:pPr>
            <a:r>
              <a:rPr lang="en-US" sz="130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Gear up with our premium sports selection.</a:t>
            </a:r>
          </a:p>
        </p:txBody>
      </p:sp>
      <p:sp>
        <p:nvSpPr>
          <p:cNvPr id="23" name="Text 18"/>
          <p:cNvSpPr/>
          <p:nvPr/>
        </p:nvSpPr>
        <p:spPr>
          <a:xfrm>
            <a:off x="596027" y="5847695"/>
            <a:ext cx="13438346" cy="272415"/>
          </a:xfrm>
          <a:prstGeom prst="rect">
            <a:avLst/>
          </a:prstGeom>
          <a:noFill/>
        </p:spPr>
        <p:txBody>
          <a:bodyPr wrap="none" lIns="0" tIns="0" rIns="0" bIns="0" rtlCol="0" anchor="t"/>
          <a:lstStyle/>
          <a:p>
            <a:pPr marL="0" indent="0">
              <a:lnSpc>
                <a:spcPts val="2100"/>
              </a:lnSpc>
              <a:buNone/>
            </a:pPr>
            <a:r>
              <a:rPr lang="en-US" sz="1300" dirty="0">
                <a:solidFill>
                  <a:srgbClr val="D9E1FF"/>
                </a:solidFill>
                <a:latin typeface="Bahnschrift SemiBold" panose="020B0502040204020203" pitchFamily="34" charset="0"/>
                <a:ea typeface="Martel Sans Light" panose="00000500000000000000" pitchFamily="34" charset="-122"/>
                <a:cs typeface="Merriweather" panose="00000500000000000000" pitchFamily="34" charset="0"/>
              </a:rPr>
              <a:t>Explore our latest arrivals and step into style.</a:t>
            </a:r>
          </a:p>
        </p:txBody>
      </p:sp>
      <p:pic>
        <p:nvPicPr>
          <p:cNvPr id="24" name="Picture 23" descr="4UXLhQCmrANO6H-TqgC58"/>
          <p:cNvPicPr>
            <a:picLocks noChangeAspect="1"/>
          </p:cNvPicPr>
          <p:nvPr/>
        </p:nvPicPr>
        <p:blipFill>
          <a:blip r:embed="rId6"/>
          <a:stretch>
            <a:fillRect/>
          </a:stretch>
        </p:blipFill>
        <p:spPr>
          <a:xfrm>
            <a:off x="8343956" y="0"/>
            <a:ext cx="6286444" cy="4129679"/>
          </a:xfrm>
          <a:prstGeom prst="rect">
            <a:avLst/>
          </a:prstGeom>
        </p:spPr>
      </p:pic>
      <p:sp>
        <p:nvSpPr>
          <p:cNvPr id="7" name="Rectangle 6"/>
          <p:cNvSpPr/>
          <p:nvPr/>
        </p:nvSpPr>
        <p:spPr>
          <a:xfrm>
            <a:off x="0" y="7796981"/>
            <a:ext cx="14630400" cy="432619"/>
          </a:xfrm>
          <a:prstGeom prst="rect">
            <a:avLst/>
          </a:prstGeom>
          <a:solidFill>
            <a:schemeClr val="bg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902625"/>
          </a:xfrm>
          <a:prstGeom prst="rect">
            <a:avLst/>
          </a:prstGeom>
        </p:spPr>
      </p:pic>
      <p:sp>
        <p:nvSpPr>
          <p:cNvPr id="3" name="Text 0"/>
          <p:cNvSpPr/>
          <p:nvPr/>
        </p:nvSpPr>
        <p:spPr>
          <a:xfrm>
            <a:off x="812724" y="3541159"/>
            <a:ext cx="13004958" cy="1451372"/>
          </a:xfrm>
          <a:prstGeom prst="rect">
            <a:avLst/>
          </a:prstGeom>
          <a:noFill/>
        </p:spPr>
        <p:txBody>
          <a:bodyPr wrap="square" lIns="0" tIns="0" rIns="0" bIns="0" rtlCol="0" anchor="t"/>
          <a:lstStyle/>
          <a:p>
            <a:pPr>
              <a:lnSpc>
                <a:spcPts val="5700"/>
              </a:lnSpc>
            </a:pPr>
            <a:r>
              <a:rPr lang="en-US" sz="4600" dirty="0">
                <a:solidFill>
                  <a:srgbClr val="F5F0F0"/>
                </a:solidFill>
                <a:latin typeface="Bahnschrift SemiBold" panose="020B0502040204020203" pitchFamily="34" charset="0"/>
                <a:ea typeface="Merriweather" panose="00000500000000000000" pitchFamily="34" charset="-122"/>
                <a:cs typeface="Merriweather" panose="00000500000000000000" pitchFamily="34" charset="-120"/>
              </a:rPr>
              <a:t>Easy Transactions: From Cart to Completion</a:t>
            </a:r>
            <a:endParaRPr lang="en-US" sz="4600" dirty="0">
              <a:latin typeface="Bahnschrift SemiBold" panose="020B0502040204020203" pitchFamily="34" charset="0"/>
            </a:endParaRPr>
          </a:p>
        </p:txBody>
      </p:sp>
      <p:pic>
        <p:nvPicPr>
          <p:cNvPr id="4" name="Image 1" descr="preencoded.png"/>
          <p:cNvPicPr>
            <a:picLocks noChangeAspect="1"/>
          </p:cNvPicPr>
          <p:nvPr/>
        </p:nvPicPr>
        <p:blipFill>
          <a:blip r:embed="rId4"/>
          <a:stretch>
            <a:fillRect/>
          </a:stretch>
        </p:blipFill>
        <p:spPr>
          <a:xfrm>
            <a:off x="812722" y="5340787"/>
            <a:ext cx="3251240" cy="928807"/>
          </a:xfrm>
          <a:prstGeom prst="rect">
            <a:avLst/>
          </a:prstGeom>
        </p:spPr>
      </p:pic>
      <p:sp>
        <p:nvSpPr>
          <p:cNvPr id="5" name="Text 1"/>
          <p:cNvSpPr/>
          <p:nvPr/>
        </p:nvSpPr>
        <p:spPr>
          <a:xfrm>
            <a:off x="1044893" y="6617853"/>
            <a:ext cx="2786896" cy="742950"/>
          </a:xfrm>
          <a:prstGeom prst="rect">
            <a:avLst/>
          </a:prstGeom>
          <a:noFill/>
        </p:spPr>
        <p:txBody>
          <a:bodyPr wrap="square" lIns="0" tIns="0" rIns="0" bIns="0" rtlCol="0" anchor="t"/>
          <a:lstStyle/>
          <a:p>
            <a:pPr>
              <a:lnSpc>
                <a:spcPts val="29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AI-powered cart management</a:t>
            </a:r>
            <a:endParaRPr lang="en-US" dirty="0">
              <a:latin typeface="Bahnschrift SemiBold" panose="020B0502040204020203" pitchFamily="34" charset="0"/>
            </a:endParaRPr>
          </a:p>
        </p:txBody>
      </p:sp>
      <p:pic>
        <p:nvPicPr>
          <p:cNvPr id="6" name="Image 2" descr="preencoded.png"/>
          <p:cNvPicPr>
            <a:picLocks noChangeAspect="1"/>
          </p:cNvPicPr>
          <p:nvPr/>
        </p:nvPicPr>
        <p:blipFill>
          <a:blip r:embed="rId5"/>
          <a:stretch>
            <a:fillRect/>
          </a:stretch>
        </p:blipFill>
        <p:spPr>
          <a:xfrm>
            <a:off x="4011502" y="5340786"/>
            <a:ext cx="3251240" cy="928807"/>
          </a:xfrm>
          <a:prstGeom prst="rect">
            <a:avLst/>
          </a:prstGeom>
        </p:spPr>
      </p:pic>
      <p:sp>
        <p:nvSpPr>
          <p:cNvPr id="7" name="Text 2"/>
          <p:cNvSpPr/>
          <p:nvPr/>
        </p:nvSpPr>
        <p:spPr>
          <a:xfrm>
            <a:off x="4296131" y="6617853"/>
            <a:ext cx="2786896" cy="742950"/>
          </a:xfrm>
          <a:prstGeom prst="rect">
            <a:avLst/>
          </a:prstGeom>
          <a:noFill/>
        </p:spPr>
        <p:txBody>
          <a:bodyPr wrap="square" lIns="0" tIns="0" rIns="0" bIns="0" rtlCol="0" anchor="t"/>
          <a:lstStyle/>
          <a:p>
            <a:pPr>
              <a:lnSpc>
                <a:spcPts val="29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Personalized payment options</a:t>
            </a:r>
            <a:endParaRPr lang="en-US" dirty="0">
              <a:latin typeface="Bahnschrift SemiBold" panose="020B0502040204020203" pitchFamily="34" charset="0"/>
            </a:endParaRPr>
          </a:p>
        </p:txBody>
      </p:sp>
      <p:pic>
        <p:nvPicPr>
          <p:cNvPr id="8" name="Image 3" descr="preencoded.png"/>
          <p:cNvPicPr>
            <a:picLocks noChangeAspect="1"/>
          </p:cNvPicPr>
          <p:nvPr/>
        </p:nvPicPr>
        <p:blipFill>
          <a:blip r:embed="rId6"/>
          <a:stretch>
            <a:fillRect/>
          </a:stretch>
        </p:blipFill>
        <p:spPr>
          <a:xfrm>
            <a:off x="7315202" y="5340787"/>
            <a:ext cx="3251240" cy="928807"/>
          </a:xfrm>
          <a:prstGeom prst="rect">
            <a:avLst/>
          </a:prstGeom>
        </p:spPr>
      </p:pic>
      <p:sp>
        <p:nvSpPr>
          <p:cNvPr id="9" name="Text 3"/>
          <p:cNvSpPr/>
          <p:nvPr/>
        </p:nvSpPr>
        <p:spPr>
          <a:xfrm>
            <a:off x="7547373" y="6617853"/>
            <a:ext cx="2786896" cy="742950"/>
          </a:xfrm>
          <a:prstGeom prst="rect">
            <a:avLst/>
          </a:prstGeom>
          <a:noFill/>
        </p:spPr>
        <p:txBody>
          <a:bodyPr wrap="square" lIns="0" tIns="0" rIns="0" bIns="0" rtlCol="0" anchor="t"/>
          <a:lstStyle/>
          <a:p>
            <a:pPr>
              <a:lnSpc>
                <a:spcPts val="29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Automated order tracking</a:t>
            </a:r>
            <a:endParaRPr lang="en-US" dirty="0">
              <a:latin typeface="Bahnschrift SemiBold" panose="020B0502040204020203" pitchFamily="34" charset="0"/>
            </a:endParaRPr>
          </a:p>
        </p:txBody>
      </p:sp>
      <p:pic>
        <p:nvPicPr>
          <p:cNvPr id="10" name="Image 4" descr="preencoded.png"/>
          <p:cNvPicPr>
            <a:picLocks noChangeAspect="1"/>
          </p:cNvPicPr>
          <p:nvPr/>
        </p:nvPicPr>
        <p:blipFill>
          <a:blip r:embed="rId7"/>
          <a:stretch>
            <a:fillRect/>
          </a:stretch>
        </p:blipFill>
        <p:spPr>
          <a:xfrm>
            <a:off x="10579634" y="5374440"/>
            <a:ext cx="3251240" cy="928807"/>
          </a:xfrm>
          <a:prstGeom prst="rect">
            <a:avLst/>
          </a:prstGeom>
        </p:spPr>
      </p:pic>
      <p:sp>
        <p:nvSpPr>
          <p:cNvPr id="11" name="Text 4"/>
          <p:cNvSpPr/>
          <p:nvPr/>
        </p:nvSpPr>
        <p:spPr>
          <a:xfrm>
            <a:off x="10798613" y="6617853"/>
            <a:ext cx="2786896" cy="742950"/>
          </a:xfrm>
          <a:prstGeom prst="rect">
            <a:avLst/>
          </a:prstGeom>
          <a:noFill/>
        </p:spPr>
        <p:txBody>
          <a:bodyPr wrap="square" lIns="0" tIns="0" rIns="0" bIns="0" rtlCol="0" anchor="t"/>
          <a:lstStyle/>
          <a:p>
            <a:pPr>
              <a:lnSpc>
                <a:spcPts val="29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Secure and streamlined checkout</a:t>
            </a:r>
            <a:endParaRPr lang="en-US" dirty="0">
              <a:latin typeface="Bahnschrift SemiBold" panose="020B0502040204020203" pitchFamily="34" charset="0"/>
            </a:endParaRPr>
          </a:p>
        </p:txBody>
      </p:sp>
      <p:sp>
        <p:nvSpPr>
          <p:cNvPr id="12" name="Rectangle 11"/>
          <p:cNvSpPr/>
          <p:nvPr/>
        </p:nvSpPr>
        <p:spPr>
          <a:xfrm>
            <a:off x="2" y="7709063"/>
            <a:ext cx="14630400" cy="520538"/>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4741" y="759381"/>
            <a:ext cx="7574518" cy="2102048"/>
          </a:xfrm>
          <a:prstGeom prst="rect">
            <a:avLst/>
          </a:prstGeom>
          <a:noFill/>
        </p:spPr>
        <p:txBody>
          <a:bodyPr wrap="square" lIns="0" tIns="0" rIns="0" bIns="0" rtlCol="0" anchor="t"/>
          <a:lstStyle/>
          <a:p>
            <a:pPr>
              <a:lnSpc>
                <a:spcPts val="5500"/>
              </a:lnSpc>
            </a:pPr>
            <a:r>
              <a:rPr lang="en-US" sz="4400" dirty="0">
                <a:solidFill>
                  <a:srgbClr val="F5F0F0"/>
                </a:solidFill>
                <a:latin typeface="Bahnschrift SemiBold" panose="020B0502040204020203" pitchFamily="34" charset="0"/>
                <a:ea typeface="Merriweather" panose="00000500000000000000" pitchFamily="34" charset="-122"/>
                <a:cs typeface="Merriweather" panose="00000500000000000000" pitchFamily="34" charset="-120"/>
              </a:rPr>
              <a:t>Smooth &amp; Smart Shopping Starts Here</a:t>
            </a:r>
            <a:endParaRPr lang="en-US" sz="4400" dirty="0">
              <a:latin typeface="Bahnschrift SemiBold" panose="020B0502040204020203" pitchFamily="34" charset="0"/>
            </a:endParaRPr>
          </a:p>
        </p:txBody>
      </p:sp>
      <p:sp>
        <p:nvSpPr>
          <p:cNvPr id="5" name="Text 2"/>
          <p:cNvSpPr/>
          <p:nvPr/>
        </p:nvSpPr>
        <p:spPr>
          <a:xfrm>
            <a:off x="1016559" y="3429478"/>
            <a:ext cx="3211592" cy="700564"/>
          </a:xfrm>
          <a:prstGeom prst="rect">
            <a:avLst/>
          </a:prstGeom>
          <a:noFill/>
        </p:spPr>
        <p:txBody>
          <a:bodyPr wrap="square" lIns="0" tIns="0" rIns="0" bIns="0" rtlCol="0" anchor="t"/>
          <a:lstStyle/>
          <a:p>
            <a:pPr>
              <a:lnSpc>
                <a:spcPts val="2750"/>
              </a:lnSpc>
            </a:pPr>
            <a:endParaRPr lang="en-US" sz="2100" dirty="0">
              <a:latin typeface="Bahnschrift SemiBold" panose="020B0502040204020203" pitchFamily="34" charset="0"/>
            </a:endParaRPr>
          </a:p>
        </p:txBody>
      </p:sp>
      <p:sp>
        <p:nvSpPr>
          <p:cNvPr id="6" name="Text 3"/>
          <p:cNvSpPr/>
          <p:nvPr/>
        </p:nvSpPr>
        <p:spPr>
          <a:xfrm>
            <a:off x="1016559" y="4264465"/>
            <a:ext cx="3211592" cy="1075849"/>
          </a:xfrm>
          <a:prstGeom prst="rect">
            <a:avLst/>
          </a:prstGeom>
          <a:noFill/>
        </p:spPr>
        <p:txBody>
          <a:bodyPr wrap="square" lIns="0" tIns="0" rIns="0" bIns="0" rtlCol="0" anchor="t"/>
          <a:lstStyle/>
          <a:p>
            <a:pPr>
              <a:lnSpc>
                <a:spcPts val="2800"/>
              </a:lnSpc>
            </a:pPr>
            <a:endParaRPr lang="en-US" sz="1700" dirty="0">
              <a:latin typeface="Bahnschrift SemiBold" panose="020B0502040204020203" pitchFamily="34" charset="0"/>
            </a:endParaRPr>
          </a:p>
        </p:txBody>
      </p:sp>
      <p:sp>
        <p:nvSpPr>
          <p:cNvPr id="7" name="Shape 4"/>
          <p:cNvSpPr/>
          <p:nvPr/>
        </p:nvSpPr>
        <p:spPr>
          <a:xfrm>
            <a:off x="807720" y="3333750"/>
            <a:ext cx="7500620" cy="2129155"/>
          </a:xfrm>
          <a:prstGeom prst="roundRect">
            <a:avLst>
              <a:gd name="adj" fmla="val 3952"/>
            </a:avLst>
          </a:prstGeom>
          <a:solidFill>
            <a:srgbClr val="003180"/>
          </a:solidFill>
          <a:ln w="7620">
            <a:solidFill>
              <a:srgbClr val="194A99"/>
            </a:solidFill>
            <a:prstDash val="solid"/>
          </a:ln>
        </p:spPr>
      </p:sp>
      <p:sp>
        <p:nvSpPr>
          <p:cNvPr id="8" name="Text 5"/>
          <p:cNvSpPr/>
          <p:nvPr/>
        </p:nvSpPr>
        <p:spPr>
          <a:xfrm>
            <a:off x="1092640" y="3514567"/>
            <a:ext cx="2802731" cy="350282"/>
          </a:xfrm>
          <a:prstGeom prst="rect">
            <a:avLst/>
          </a:prstGeom>
          <a:noFill/>
        </p:spPr>
        <p:txBody>
          <a:bodyPr wrap="none" lIns="0" tIns="0" rIns="0" bIns="0" rtlCol="0" anchor="t"/>
          <a:lstStyle/>
          <a:p>
            <a:pPr>
              <a:lnSpc>
                <a:spcPts val="2750"/>
              </a:lnSpc>
            </a:pPr>
            <a:r>
              <a:rPr lang="en-US" sz="2100"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Smooth Search</a:t>
            </a:r>
            <a:endParaRPr lang="en-US" sz="2100" dirty="0">
              <a:latin typeface="Bahnschrift SemiBold" panose="020B0502040204020203" pitchFamily="34" charset="0"/>
            </a:endParaRPr>
          </a:p>
        </p:txBody>
      </p:sp>
      <p:sp>
        <p:nvSpPr>
          <p:cNvPr id="9" name="Text 6"/>
          <p:cNvSpPr/>
          <p:nvPr/>
        </p:nvSpPr>
        <p:spPr>
          <a:xfrm>
            <a:off x="1092835" y="4143375"/>
            <a:ext cx="7014845" cy="1205230"/>
          </a:xfrm>
          <a:prstGeom prst="rect">
            <a:avLst/>
          </a:prstGeom>
          <a:noFill/>
        </p:spPr>
        <p:txBody>
          <a:bodyPr wrap="square" lIns="0" tIns="0" rIns="0" bIns="0" rtlCol="0" anchor="t"/>
          <a:lstStyle/>
          <a:p>
            <a:pPr>
              <a:lnSpc>
                <a:spcPts val="2800"/>
              </a:lnSpc>
            </a:pPr>
            <a:r>
              <a:rPr lang="en-US" sz="1700"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Intelligent search engine thatunderstands natural language and provides relevant results</a:t>
            </a:r>
            <a:endParaRPr lang="en-US" sz="1700" dirty="0">
              <a:latin typeface="Bahnschrift SemiBold" panose="020B0502040204020203" pitchFamily="34" charset="0"/>
            </a:endParaRPr>
          </a:p>
        </p:txBody>
      </p:sp>
      <p:sp>
        <p:nvSpPr>
          <p:cNvPr id="10" name="Shape 7"/>
          <p:cNvSpPr/>
          <p:nvPr/>
        </p:nvSpPr>
        <p:spPr>
          <a:xfrm>
            <a:off x="784741" y="5804656"/>
            <a:ext cx="7574518" cy="1665565"/>
          </a:xfrm>
          <a:prstGeom prst="roundRect">
            <a:avLst>
              <a:gd name="adj" fmla="val 5654"/>
            </a:avLst>
          </a:prstGeom>
          <a:solidFill>
            <a:srgbClr val="003180"/>
          </a:solidFill>
          <a:ln w="7620">
            <a:solidFill>
              <a:srgbClr val="194A99"/>
            </a:solidFill>
            <a:prstDash val="solid"/>
          </a:ln>
        </p:spPr>
      </p:sp>
      <p:sp>
        <p:nvSpPr>
          <p:cNvPr id="11" name="Text 8"/>
          <p:cNvSpPr/>
          <p:nvPr/>
        </p:nvSpPr>
        <p:spPr>
          <a:xfrm>
            <a:off x="1016559" y="6036469"/>
            <a:ext cx="2802731" cy="350282"/>
          </a:xfrm>
          <a:prstGeom prst="rect">
            <a:avLst/>
          </a:prstGeom>
          <a:noFill/>
        </p:spPr>
        <p:txBody>
          <a:bodyPr wrap="none" lIns="0" tIns="0" rIns="0" bIns="0" rtlCol="0" anchor="t"/>
          <a:lstStyle/>
          <a:p>
            <a:pPr>
              <a:lnSpc>
                <a:spcPts val="2750"/>
              </a:lnSpc>
            </a:pPr>
            <a:r>
              <a:rPr lang="en-US" sz="2100"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Intuitive Navigation</a:t>
            </a:r>
            <a:endParaRPr lang="en-US" sz="2100" dirty="0">
              <a:latin typeface="Bahnschrift SemiBold" panose="020B0502040204020203" pitchFamily="34" charset="0"/>
            </a:endParaRPr>
          </a:p>
        </p:txBody>
      </p:sp>
      <p:sp>
        <p:nvSpPr>
          <p:cNvPr id="12" name="Text 9"/>
          <p:cNvSpPr/>
          <p:nvPr/>
        </p:nvSpPr>
        <p:spPr>
          <a:xfrm>
            <a:off x="1016557" y="6521173"/>
            <a:ext cx="7110890" cy="717233"/>
          </a:xfrm>
          <a:prstGeom prst="rect">
            <a:avLst/>
          </a:prstGeom>
          <a:noFill/>
        </p:spPr>
        <p:txBody>
          <a:bodyPr wrap="square" lIns="0" tIns="0" rIns="0" bIns="0" rtlCol="0" anchor="t"/>
          <a:lstStyle/>
          <a:p>
            <a:pPr>
              <a:lnSpc>
                <a:spcPts val="2800"/>
              </a:lnSpc>
            </a:pPr>
            <a:r>
              <a:rPr lang="en-US" sz="1700"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Easy-to-use interface with streamlined navigation and seamless browsing</a:t>
            </a:r>
            <a:endParaRPr lang="en-US" sz="1700" dirty="0">
              <a:latin typeface="Bahnschrift SemiBold"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4" name="Text 0"/>
          <p:cNvSpPr/>
          <p:nvPr/>
        </p:nvSpPr>
        <p:spPr>
          <a:xfrm>
            <a:off x="6280190" y="1497806"/>
            <a:ext cx="6376273" cy="708779"/>
          </a:xfrm>
          <a:prstGeom prst="rect">
            <a:avLst/>
          </a:prstGeom>
          <a:noFill/>
        </p:spPr>
        <p:txBody>
          <a:bodyPr wrap="none" lIns="0" tIns="0" rIns="0" bIns="0" rtlCol="0" anchor="t"/>
          <a:lstStyle/>
          <a:p>
            <a:pPr marL="0" indent="0">
              <a:lnSpc>
                <a:spcPts val="5550"/>
              </a:lnSpc>
              <a:buNone/>
            </a:pPr>
            <a:r>
              <a:rPr lang="en-US" sz="4450" b="1" dirty="0">
                <a:solidFill>
                  <a:schemeClr val="bg1"/>
                </a:solidFill>
                <a:latin typeface="Bahnschrift SemiBold" panose="020B0502040204020203" pitchFamily="34" charset="0"/>
                <a:ea typeface="Crimson Pro Bold" pitchFamily="34" charset="-122"/>
                <a:cs typeface="Bahnschrift SemiBold" panose="020B0502040204020203" pitchFamily="34" charset="0"/>
              </a:rPr>
              <a:t>Admin Dashboard</a:t>
            </a:r>
          </a:p>
        </p:txBody>
      </p:sp>
      <p:sp>
        <p:nvSpPr>
          <p:cNvPr id="5" name="Text 1"/>
          <p:cNvSpPr/>
          <p:nvPr/>
        </p:nvSpPr>
        <p:spPr>
          <a:xfrm>
            <a:off x="6280190" y="2546747"/>
            <a:ext cx="7556421" cy="725805"/>
          </a:xfrm>
          <a:prstGeom prst="rect">
            <a:avLst/>
          </a:prstGeom>
          <a:noFill/>
        </p:spPr>
        <p:txBody>
          <a:bodyPr wrap="square" lIns="0" tIns="0" rIns="0" bIns="0" rtlCol="0" anchor="t"/>
          <a:lstStyle/>
          <a:p>
            <a:pPr marL="0" indent="0">
              <a:lnSpc>
                <a:spcPts val="2850"/>
              </a:lnSpc>
              <a:buNone/>
            </a:pPr>
            <a:r>
              <a:rPr lang="en-US" sz="1750" dirty="0">
                <a:solidFill>
                  <a:schemeClr val="bg1"/>
                </a:solidFill>
                <a:latin typeface="Bahnschrift SemiBold" panose="020B0502040204020203" pitchFamily="34" charset="0"/>
                <a:ea typeface="Open Sans" pitchFamily="34" charset="-122"/>
                <a:cs typeface="Bahnschrift SemiBold" panose="020B0502040204020203" pitchFamily="34" charset="0"/>
              </a:rPr>
              <a:t>Streamlining payment requests for efficiency. User-friendly design for easy navigation.</a:t>
            </a:r>
          </a:p>
        </p:txBody>
      </p:sp>
      <p:sp>
        <p:nvSpPr>
          <p:cNvPr id="6" name="Text 2"/>
          <p:cNvSpPr/>
          <p:nvPr/>
        </p:nvSpPr>
        <p:spPr>
          <a:xfrm>
            <a:off x="6280190" y="3527703"/>
            <a:ext cx="7556421" cy="362903"/>
          </a:xfrm>
          <a:prstGeom prst="rect">
            <a:avLst/>
          </a:prstGeom>
          <a:noFill/>
        </p:spPr>
        <p:txBody>
          <a:bodyPr wrap="none" lIns="0" tIns="0" rIns="0" bIns="0" rtlCol="0" anchor="t"/>
          <a:lstStyle/>
          <a:p>
            <a:pPr marL="0" indent="0">
              <a:lnSpc>
                <a:spcPts val="2850"/>
              </a:lnSpc>
              <a:buNone/>
            </a:pPr>
            <a:r>
              <a:rPr lang="en-US" sz="1750" dirty="0">
                <a:solidFill>
                  <a:schemeClr val="bg1"/>
                </a:solidFill>
                <a:latin typeface="Bahnschrift SemiBold" panose="020B0502040204020203" pitchFamily="34" charset="0"/>
                <a:ea typeface="Open Sans" pitchFamily="34" charset="-122"/>
                <a:cs typeface="Bahnschrift SemiBold" panose="020B0502040204020203" pitchFamily="34" charset="0"/>
              </a:rPr>
              <a:t>Accept, reject, or remove requests effortlessly.</a:t>
            </a:r>
          </a:p>
        </p:txBody>
      </p:sp>
      <p:sp>
        <p:nvSpPr>
          <p:cNvPr id="7" name="Shape 3"/>
          <p:cNvSpPr/>
          <p:nvPr/>
        </p:nvSpPr>
        <p:spPr>
          <a:xfrm>
            <a:off x="6280190" y="4145756"/>
            <a:ext cx="7556421" cy="1315879"/>
          </a:xfrm>
          <a:prstGeom prst="roundRect">
            <a:avLst>
              <a:gd name="adj" fmla="val 7240"/>
            </a:avLst>
          </a:prstGeom>
          <a:noFill/>
          <a:ln w="7620">
            <a:solidFill>
              <a:srgbClr val="000000">
                <a:alpha val="8000"/>
              </a:srgbClr>
            </a:solidFill>
            <a:prstDash val="solid"/>
          </a:ln>
        </p:spPr>
      </p:sp>
      <p:sp>
        <p:nvSpPr>
          <p:cNvPr id="8" name="Shape 4"/>
          <p:cNvSpPr/>
          <p:nvPr/>
        </p:nvSpPr>
        <p:spPr>
          <a:xfrm>
            <a:off x="6287810" y="4153376"/>
            <a:ext cx="7541181" cy="650319"/>
          </a:xfrm>
          <a:prstGeom prst="rect">
            <a:avLst/>
          </a:prstGeom>
          <a:solidFill>
            <a:srgbClr val="FFFFFF">
              <a:alpha val="4000"/>
            </a:srgbClr>
          </a:solidFill>
        </p:spPr>
      </p:sp>
      <p:sp>
        <p:nvSpPr>
          <p:cNvPr id="9" name="Text 5"/>
          <p:cNvSpPr/>
          <p:nvPr/>
        </p:nvSpPr>
        <p:spPr>
          <a:xfrm>
            <a:off x="6514862" y="4297085"/>
            <a:ext cx="2056686" cy="362903"/>
          </a:xfrm>
          <a:prstGeom prst="rect">
            <a:avLst/>
          </a:prstGeom>
          <a:noFill/>
        </p:spPr>
        <p:txBody>
          <a:bodyPr wrap="none" lIns="0" tIns="0" rIns="0" bIns="0" rtlCol="0" anchor="t"/>
          <a:lstStyle/>
          <a:p>
            <a:pPr marL="0" indent="0">
              <a:lnSpc>
                <a:spcPts val="2850"/>
              </a:lnSpc>
              <a:buNone/>
            </a:pPr>
            <a:r>
              <a:rPr lang="en-US" sz="1750" dirty="0">
                <a:solidFill>
                  <a:schemeClr val="bg1"/>
                </a:solidFill>
                <a:latin typeface="Bahnschrift SemiBold" panose="020B0502040204020203" pitchFamily="34" charset="0"/>
                <a:ea typeface="Open Sans" pitchFamily="34" charset="-122"/>
                <a:cs typeface="Bahnschrift SemiBold" panose="020B0502040204020203" pitchFamily="34" charset="0"/>
              </a:rPr>
              <a:t>User Name</a:t>
            </a:r>
          </a:p>
        </p:txBody>
      </p:sp>
      <p:sp>
        <p:nvSpPr>
          <p:cNvPr id="10" name="Text 6"/>
          <p:cNvSpPr/>
          <p:nvPr/>
        </p:nvSpPr>
        <p:spPr>
          <a:xfrm>
            <a:off x="9032796" y="4297085"/>
            <a:ext cx="2052161" cy="362903"/>
          </a:xfrm>
          <a:prstGeom prst="rect">
            <a:avLst/>
          </a:prstGeom>
          <a:noFill/>
        </p:spPr>
        <p:txBody>
          <a:bodyPr wrap="none" lIns="0" tIns="0" rIns="0" bIns="0" rtlCol="0" anchor="t"/>
          <a:lstStyle/>
          <a:p>
            <a:pPr marL="0" indent="0">
              <a:lnSpc>
                <a:spcPts val="2850"/>
              </a:lnSpc>
              <a:buNone/>
            </a:pPr>
            <a:r>
              <a:rPr lang="en-US" sz="1750" dirty="0">
                <a:solidFill>
                  <a:schemeClr val="bg1"/>
                </a:solidFill>
                <a:latin typeface="Bahnschrift SemiBold" panose="020B0502040204020203" pitchFamily="34" charset="0"/>
                <a:ea typeface="Open Sans" pitchFamily="34" charset="-122"/>
                <a:cs typeface="Bahnschrift SemiBold" panose="020B0502040204020203" pitchFamily="34" charset="0"/>
              </a:rPr>
              <a:t>Status</a:t>
            </a:r>
          </a:p>
        </p:txBody>
      </p:sp>
      <p:sp>
        <p:nvSpPr>
          <p:cNvPr id="11" name="Text 7"/>
          <p:cNvSpPr/>
          <p:nvPr/>
        </p:nvSpPr>
        <p:spPr>
          <a:xfrm>
            <a:off x="11546205" y="4297085"/>
            <a:ext cx="2055971" cy="362903"/>
          </a:xfrm>
          <a:prstGeom prst="rect">
            <a:avLst/>
          </a:prstGeom>
          <a:noFill/>
        </p:spPr>
        <p:txBody>
          <a:bodyPr wrap="none" lIns="0" tIns="0" rIns="0" bIns="0" rtlCol="0" anchor="t"/>
          <a:lstStyle/>
          <a:p>
            <a:pPr marL="0" indent="0">
              <a:lnSpc>
                <a:spcPts val="2850"/>
              </a:lnSpc>
              <a:buNone/>
            </a:pPr>
            <a:r>
              <a:rPr lang="en-US" sz="1750" dirty="0">
                <a:solidFill>
                  <a:schemeClr val="bg1"/>
                </a:solidFill>
                <a:latin typeface="Bahnschrift SemiBold" panose="020B0502040204020203" pitchFamily="34" charset="0"/>
                <a:ea typeface="Open Sans" pitchFamily="34" charset="-122"/>
                <a:cs typeface="Bahnschrift SemiBold" panose="020B0502040204020203" pitchFamily="34" charset="0"/>
              </a:rPr>
              <a:t>Actions</a:t>
            </a:r>
          </a:p>
        </p:txBody>
      </p:sp>
      <p:sp>
        <p:nvSpPr>
          <p:cNvPr id="12" name="Shape 8"/>
          <p:cNvSpPr/>
          <p:nvPr/>
        </p:nvSpPr>
        <p:spPr>
          <a:xfrm>
            <a:off x="6287810" y="4803696"/>
            <a:ext cx="7541181" cy="650319"/>
          </a:xfrm>
          <a:prstGeom prst="rect">
            <a:avLst/>
          </a:prstGeom>
          <a:solidFill>
            <a:srgbClr val="000000">
              <a:alpha val="4000"/>
            </a:srgbClr>
          </a:solidFill>
        </p:spPr>
      </p:sp>
      <p:sp>
        <p:nvSpPr>
          <p:cNvPr id="13" name="Text 9"/>
          <p:cNvSpPr/>
          <p:nvPr/>
        </p:nvSpPr>
        <p:spPr>
          <a:xfrm>
            <a:off x="6514862" y="4947404"/>
            <a:ext cx="2056686" cy="362903"/>
          </a:xfrm>
          <a:prstGeom prst="rect">
            <a:avLst/>
          </a:prstGeom>
          <a:noFill/>
        </p:spPr>
        <p:txBody>
          <a:bodyPr wrap="none" lIns="0" tIns="0" rIns="0" bIns="0" rtlCol="0" anchor="t"/>
          <a:lstStyle/>
          <a:p>
            <a:pPr marL="0" indent="0">
              <a:lnSpc>
                <a:spcPts val="2850"/>
              </a:lnSpc>
              <a:buNone/>
            </a:pPr>
            <a:r>
              <a:rPr lang="en-US" sz="1750" dirty="0">
                <a:solidFill>
                  <a:schemeClr val="bg1"/>
                </a:solidFill>
                <a:latin typeface="Bahnschrift SemiBold" panose="020B0502040204020203" pitchFamily="34" charset="0"/>
                <a:ea typeface="Open Sans" pitchFamily="34" charset="-122"/>
                <a:cs typeface="Bahnschrift SemiBold" panose="020B0502040204020203" pitchFamily="34" charset="0"/>
              </a:rPr>
              <a:t>John Doe</a:t>
            </a:r>
          </a:p>
        </p:txBody>
      </p:sp>
      <p:sp>
        <p:nvSpPr>
          <p:cNvPr id="14" name="Text 10"/>
          <p:cNvSpPr/>
          <p:nvPr/>
        </p:nvSpPr>
        <p:spPr>
          <a:xfrm>
            <a:off x="9032796" y="4947404"/>
            <a:ext cx="2052161" cy="362903"/>
          </a:xfrm>
          <a:prstGeom prst="rect">
            <a:avLst/>
          </a:prstGeom>
          <a:noFill/>
        </p:spPr>
        <p:txBody>
          <a:bodyPr wrap="none" lIns="0" tIns="0" rIns="0" bIns="0" rtlCol="0" anchor="t"/>
          <a:lstStyle/>
          <a:p>
            <a:pPr marL="0" indent="0">
              <a:lnSpc>
                <a:spcPts val="2850"/>
              </a:lnSpc>
              <a:buNone/>
            </a:pPr>
            <a:r>
              <a:rPr lang="en-US" sz="1750" dirty="0">
                <a:solidFill>
                  <a:schemeClr val="bg1"/>
                </a:solidFill>
                <a:latin typeface="Bahnschrift SemiBold" panose="020B0502040204020203" pitchFamily="34" charset="0"/>
                <a:ea typeface="Open Sans" pitchFamily="34" charset="-122"/>
                <a:cs typeface="Bahnschrift SemiBold" panose="020B0502040204020203" pitchFamily="34" charset="0"/>
              </a:rPr>
              <a:t>Pending</a:t>
            </a:r>
          </a:p>
        </p:txBody>
      </p:sp>
      <p:sp>
        <p:nvSpPr>
          <p:cNvPr id="15" name="Text 11"/>
          <p:cNvSpPr/>
          <p:nvPr/>
        </p:nvSpPr>
        <p:spPr>
          <a:xfrm>
            <a:off x="11546205" y="4947404"/>
            <a:ext cx="2055971" cy="362903"/>
          </a:xfrm>
          <a:prstGeom prst="rect">
            <a:avLst/>
          </a:prstGeom>
          <a:noFill/>
        </p:spPr>
        <p:txBody>
          <a:bodyPr wrap="none" lIns="0" tIns="0" rIns="0" bIns="0" rtlCol="0" anchor="t"/>
          <a:lstStyle/>
          <a:p>
            <a:pPr marL="0" indent="0">
              <a:lnSpc>
                <a:spcPts val="2850"/>
              </a:lnSpc>
              <a:buNone/>
            </a:pPr>
            <a:r>
              <a:rPr lang="en-US" sz="1750" dirty="0">
                <a:solidFill>
                  <a:schemeClr val="bg1"/>
                </a:solidFill>
                <a:latin typeface="Bahnschrift SemiBold" panose="020B0502040204020203" pitchFamily="34" charset="0"/>
                <a:ea typeface="Open Sans" pitchFamily="34" charset="-122"/>
                <a:cs typeface="Bahnschrift SemiBold" panose="020B0502040204020203" pitchFamily="34" charset="0"/>
              </a:rPr>
              <a:t>Accept/Reject</a:t>
            </a:r>
          </a:p>
        </p:txBody>
      </p:sp>
      <p:sp>
        <p:nvSpPr>
          <p:cNvPr id="16" name="Text 12"/>
          <p:cNvSpPr/>
          <p:nvPr/>
        </p:nvSpPr>
        <p:spPr>
          <a:xfrm>
            <a:off x="6280190" y="5716786"/>
            <a:ext cx="7556421" cy="362903"/>
          </a:xfrm>
          <a:prstGeom prst="rect">
            <a:avLst/>
          </a:prstGeom>
          <a:noFill/>
        </p:spPr>
        <p:txBody>
          <a:bodyPr wrap="none" lIns="0" tIns="0" rIns="0" bIns="0" rtlCol="0" anchor="t"/>
          <a:lstStyle/>
          <a:p>
            <a:pPr marL="0" indent="0">
              <a:lnSpc>
                <a:spcPts val="2850"/>
              </a:lnSpc>
              <a:buNone/>
            </a:pPr>
            <a:r>
              <a:rPr lang="en-US" sz="1750" dirty="0">
                <a:solidFill>
                  <a:schemeClr val="bg1"/>
                </a:solidFill>
                <a:latin typeface="Bahnschrift SemiBold" panose="020B0502040204020203" pitchFamily="34" charset="0"/>
                <a:ea typeface="Open Sans" pitchFamily="34" charset="-122"/>
                <a:cs typeface="Bahnschrift SemiBold" panose="020B0502040204020203" pitchFamily="34" charset="0"/>
              </a:rPr>
              <a:t>Filters for sorting by status enable quick organization. </a:t>
            </a:r>
          </a:p>
        </p:txBody>
      </p:sp>
      <p:sp>
        <p:nvSpPr>
          <p:cNvPr id="33" name="Rectangle 32"/>
          <p:cNvSpPr/>
          <p:nvPr/>
        </p:nvSpPr>
        <p:spPr>
          <a:xfrm>
            <a:off x="0" y="7777316"/>
            <a:ext cx="14630400" cy="452284"/>
          </a:xfrm>
          <a:prstGeom prst="rect">
            <a:avLst/>
          </a:prstGeom>
          <a:solidFill>
            <a:schemeClr val="bg2">
              <a:lumMod val="1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801" y="1477178"/>
            <a:ext cx="7416403" cy="1542574"/>
          </a:xfrm>
          <a:prstGeom prst="rect">
            <a:avLst/>
          </a:prstGeom>
          <a:noFill/>
        </p:spPr>
        <p:txBody>
          <a:bodyPr wrap="square" lIns="0" tIns="0" rIns="0" bIns="0" rtlCol="0" anchor="t"/>
          <a:lstStyle/>
          <a:p>
            <a:pPr>
              <a:lnSpc>
                <a:spcPts val="6050"/>
              </a:lnSpc>
            </a:pPr>
            <a:r>
              <a:rPr lang="en-US" sz="4900" dirty="0">
                <a:solidFill>
                  <a:srgbClr val="F5F0F0"/>
                </a:solidFill>
                <a:latin typeface="Bahnschrift SemiBold" panose="020B0502040204020203" pitchFamily="34" charset="0"/>
                <a:ea typeface="Merriweather" panose="00000500000000000000" pitchFamily="34" charset="-122"/>
                <a:cs typeface="Merriweather" panose="00000500000000000000" pitchFamily="34" charset="-120"/>
              </a:rPr>
              <a:t>Your Personalized Shopping Hub</a:t>
            </a:r>
            <a:endParaRPr lang="en-US" sz="4900" dirty="0">
              <a:latin typeface="Bahnschrift SemiBold" panose="020B0502040204020203" pitchFamily="34" charset="0"/>
            </a:endParaRPr>
          </a:p>
        </p:txBody>
      </p:sp>
      <p:pic>
        <p:nvPicPr>
          <p:cNvPr id="4" name="Image 1" descr="preencoded.png"/>
          <p:cNvPicPr>
            <a:picLocks noChangeAspect="1"/>
          </p:cNvPicPr>
          <p:nvPr/>
        </p:nvPicPr>
        <p:blipFill>
          <a:blip r:embed="rId4"/>
          <a:stretch>
            <a:fillRect/>
          </a:stretch>
        </p:blipFill>
        <p:spPr>
          <a:xfrm>
            <a:off x="1257092" y="4274820"/>
            <a:ext cx="556261" cy="556260"/>
          </a:xfrm>
          <a:prstGeom prst="rect">
            <a:avLst/>
          </a:prstGeom>
        </p:spPr>
      </p:pic>
      <p:sp>
        <p:nvSpPr>
          <p:cNvPr id="5" name="Text 1"/>
          <p:cNvSpPr/>
          <p:nvPr/>
        </p:nvSpPr>
        <p:spPr>
          <a:xfrm>
            <a:off x="596172" y="5260093"/>
            <a:ext cx="2026885"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Purchase history</a:t>
            </a:r>
            <a:endParaRPr lang="en-US" dirty="0">
              <a:latin typeface="Bahnschrift SemiBold" panose="020B0502040204020203" pitchFamily="34" charset="0"/>
            </a:endParaRPr>
          </a:p>
        </p:txBody>
      </p:sp>
      <p:pic>
        <p:nvPicPr>
          <p:cNvPr id="6" name="Image 2" descr="preencoded.png"/>
          <p:cNvPicPr>
            <a:picLocks noChangeAspect="1"/>
          </p:cNvPicPr>
          <p:nvPr/>
        </p:nvPicPr>
        <p:blipFill>
          <a:blip r:embed="rId5"/>
          <a:stretch>
            <a:fillRect/>
          </a:stretch>
        </p:blipFill>
        <p:spPr>
          <a:xfrm>
            <a:off x="3920187" y="4274820"/>
            <a:ext cx="556261" cy="556260"/>
          </a:xfrm>
          <a:prstGeom prst="rect">
            <a:avLst/>
          </a:prstGeom>
        </p:spPr>
      </p:pic>
      <p:sp>
        <p:nvSpPr>
          <p:cNvPr id="7" name="Text 2"/>
          <p:cNvSpPr/>
          <p:nvPr/>
        </p:nvSpPr>
        <p:spPr>
          <a:xfrm>
            <a:off x="3085620" y="5102015"/>
            <a:ext cx="2225397" cy="789622"/>
          </a:xfrm>
          <a:prstGeom prst="rect">
            <a:avLst/>
          </a:prstGeom>
          <a:noFill/>
        </p:spPr>
        <p:txBody>
          <a:bodyPr wrap="square" lIns="0" tIns="0" rIns="0" bIns="0" rtlCol="0" anchor="t"/>
          <a:lstStyle/>
          <a:p>
            <a:pPr algn="ct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Account management</a:t>
            </a:r>
            <a:endParaRPr lang="en-US" dirty="0">
              <a:latin typeface="Bahnschrift SemiBold" panose="020B0502040204020203" pitchFamily="34" charset="0"/>
            </a:endParaRPr>
          </a:p>
        </p:txBody>
      </p:sp>
      <p:pic>
        <p:nvPicPr>
          <p:cNvPr id="8" name="Image 3" descr="preencoded.png"/>
          <p:cNvPicPr>
            <a:picLocks noChangeAspect="1"/>
          </p:cNvPicPr>
          <p:nvPr/>
        </p:nvPicPr>
        <p:blipFill>
          <a:blip r:embed="rId6"/>
          <a:stretch>
            <a:fillRect/>
          </a:stretch>
        </p:blipFill>
        <p:spPr>
          <a:xfrm>
            <a:off x="6202774" y="4314764"/>
            <a:ext cx="556261" cy="556260"/>
          </a:xfrm>
          <a:prstGeom prst="rect">
            <a:avLst/>
          </a:prstGeom>
        </p:spPr>
      </p:pic>
      <p:sp>
        <p:nvSpPr>
          <p:cNvPr id="9" name="Text 3"/>
          <p:cNvSpPr/>
          <p:nvPr/>
        </p:nvSpPr>
        <p:spPr>
          <a:xfrm>
            <a:off x="5646396" y="5102015"/>
            <a:ext cx="2225278"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Customer support</a:t>
            </a:r>
            <a:endParaRPr lang="en-US" dirty="0">
              <a:latin typeface="Bahnschrift SemiBold"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800" y="1489472"/>
            <a:ext cx="7416403" cy="2313862"/>
          </a:xfrm>
          <a:prstGeom prst="rect">
            <a:avLst/>
          </a:prstGeom>
          <a:noFill/>
        </p:spPr>
        <p:txBody>
          <a:bodyPr wrap="square" lIns="0" tIns="0" rIns="0" bIns="0" rtlCol="0" anchor="t"/>
          <a:lstStyle/>
          <a:p>
            <a:pPr>
              <a:lnSpc>
                <a:spcPts val="6050"/>
              </a:lnSpc>
            </a:pPr>
            <a:r>
              <a:rPr lang="en-US" sz="4900" dirty="0">
                <a:solidFill>
                  <a:srgbClr val="F5F0F0"/>
                </a:solidFill>
                <a:latin typeface="Bahnschrift SemiBold" panose="020B0502040204020203" pitchFamily="34" charset="0"/>
                <a:ea typeface="Merriweather" panose="00000500000000000000" pitchFamily="34" charset="-122"/>
                <a:cs typeface="Merriweather" panose="00000500000000000000" pitchFamily="34" charset="-120"/>
              </a:rPr>
              <a:t>Conversational AI: Instant Assistance, Anytime</a:t>
            </a:r>
            <a:endParaRPr lang="en-US" sz="4900" dirty="0">
              <a:latin typeface="Bahnschrift SemiBold" panose="020B0502040204020203" pitchFamily="34" charset="0"/>
            </a:endParaRPr>
          </a:p>
        </p:txBody>
      </p:sp>
      <p:sp>
        <p:nvSpPr>
          <p:cNvPr id="4" name="Shape 1"/>
          <p:cNvSpPr/>
          <p:nvPr/>
        </p:nvSpPr>
        <p:spPr>
          <a:xfrm>
            <a:off x="863799" y="4173501"/>
            <a:ext cx="185022" cy="394811"/>
          </a:xfrm>
          <a:prstGeom prst="roundRect">
            <a:avLst>
              <a:gd name="adj" fmla="val 56030"/>
            </a:avLst>
          </a:prstGeom>
          <a:solidFill>
            <a:srgbClr val="003180"/>
          </a:solidFill>
          <a:ln w="15240">
            <a:solidFill>
              <a:srgbClr val="194A99"/>
            </a:solidFill>
            <a:prstDash val="solid"/>
          </a:ln>
        </p:spPr>
      </p:sp>
      <p:sp>
        <p:nvSpPr>
          <p:cNvPr id="5" name="Text 2"/>
          <p:cNvSpPr/>
          <p:nvPr/>
        </p:nvSpPr>
        <p:spPr>
          <a:xfrm>
            <a:off x="1418988" y="4173501"/>
            <a:ext cx="6861214"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Product information</a:t>
            </a:r>
            <a:endParaRPr lang="en-US" dirty="0">
              <a:latin typeface="Bahnschrift SemiBold" panose="020B0502040204020203" pitchFamily="34" charset="0"/>
            </a:endParaRPr>
          </a:p>
        </p:txBody>
      </p:sp>
      <p:sp>
        <p:nvSpPr>
          <p:cNvPr id="6" name="Shape 3"/>
          <p:cNvSpPr/>
          <p:nvPr/>
        </p:nvSpPr>
        <p:spPr>
          <a:xfrm>
            <a:off x="1233967" y="4815129"/>
            <a:ext cx="185022" cy="394811"/>
          </a:xfrm>
          <a:prstGeom prst="roundRect">
            <a:avLst>
              <a:gd name="adj" fmla="val 56030"/>
            </a:avLst>
          </a:prstGeom>
          <a:solidFill>
            <a:srgbClr val="003180"/>
          </a:solidFill>
          <a:ln w="15240">
            <a:solidFill>
              <a:srgbClr val="194A99"/>
            </a:solidFill>
            <a:prstDash val="solid"/>
          </a:ln>
        </p:spPr>
      </p:sp>
      <p:sp>
        <p:nvSpPr>
          <p:cNvPr id="7" name="Text 4"/>
          <p:cNvSpPr/>
          <p:nvPr/>
        </p:nvSpPr>
        <p:spPr>
          <a:xfrm>
            <a:off x="1789152" y="4815129"/>
            <a:ext cx="6491050"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Order tracking</a:t>
            </a:r>
            <a:endParaRPr lang="en-US" dirty="0">
              <a:latin typeface="Bahnschrift SemiBold" panose="020B0502040204020203" pitchFamily="34" charset="0"/>
            </a:endParaRPr>
          </a:p>
        </p:txBody>
      </p:sp>
      <p:sp>
        <p:nvSpPr>
          <p:cNvPr id="8" name="Shape 5"/>
          <p:cNvSpPr/>
          <p:nvPr/>
        </p:nvSpPr>
        <p:spPr>
          <a:xfrm>
            <a:off x="1604252" y="5456756"/>
            <a:ext cx="185022" cy="394811"/>
          </a:xfrm>
          <a:prstGeom prst="roundRect">
            <a:avLst>
              <a:gd name="adj" fmla="val 56030"/>
            </a:avLst>
          </a:prstGeom>
          <a:solidFill>
            <a:srgbClr val="003180"/>
          </a:solidFill>
          <a:ln w="15240">
            <a:solidFill>
              <a:srgbClr val="194A99"/>
            </a:solidFill>
            <a:prstDash val="solid"/>
          </a:ln>
        </p:spPr>
      </p:sp>
      <p:sp>
        <p:nvSpPr>
          <p:cNvPr id="9" name="Text 6"/>
          <p:cNvSpPr/>
          <p:nvPr/>
        </p:nvSpPr>
        <p:spPr>
          <a:xfrm>
            <a:off x="2159438" y="5456756"/>
            <a:ext cx="6120765"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Customer support</a:t>
            </a:r>
            <a:endParaRPr lang="en-US" dirty="0">
              <a:latin typeface="Bahnschrift SemiBold" panose="020B0502040204020203" pitchFamily="34" charset="0"/>
            </a:endParaRPr>
          </a:p>
        </p:txBody>
      </p:sp>
      <p:sp>
        <p:nvSpPr>
          <p:cNvPr id="11" name="Text 8"/>
          <p:cNvSpPr/>
          <p:nvPr/>
        </p:nvSpPr>
        <p:spPr>
          <a:xfrm>
            <a:off x="2529722" y="6098384"/>
            <a:ext cx="5750482" cy="394811"/>
          </a:xfrm>
          <a:prstGeom prst="rect">
            <a:avLst/>
          </a:prstGeom>
          <a:noFill/>
        </p:spPr>
        <p:txBody>
          <a:bodyPr wrap="none" lIns="0" tIns="0" rIns="0" bIns="0" rtlCol="0" anchor="t"/>
          <a:lstStyle/>
          <a:p>
            <a:pPr>
              <a:lnSpc>
                <a:spcPts val="3100"/>
              </a:lnSpc>
            </a:pPr>
            <a:endParaRPr lang="en-US" dirty="0">
              <a:latin typeface="Bahnschrift SemiBold"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800" y="752237"/>
            <a:ext cx="12902803" cy="1542574"/>
          </a:xfrm>
          <a:prstGeom prst="rect">
            <a:avLst/>
          </a:prstGeom>
          <a:noFill/>
        </p:spPr>
        <p:txBody>
          <a:bodyPr wrap="square" lIns="0" tIns="0" rIns="0" bIns="0" rtlCol="0" anchor="t"/>
          <a:lstStyle/>
          <a:p>
            <a:pPr>
              <a:lnSpc>
                <a:spcPts val="6050"/>
              </a:lnSpc>
            </a:pPr>
            <a:r>
              <a:rPr lang="en-US" sz="4900" dirty="0">
                <a:solidFill>
                  <a:srgbClr val="F5F0F0"/>
                </a:solidFill>
                <a:latin typeface="Bahnschrift SemiBold" panose="020B0502040204020203" pitchFamily="34" charset="0"/>
                <a:ea typeface="Merriweather" panose="00000500000000000000" pitchFamily="34" charset="-122"/>
                <a:cs typeface="Merriweather" panose="00000500000000000000" pitchFamily="34" charset="-120"/>
              </a:rPr>
              <a:t>Beyond Innovation: What’s Next in AI Shopping?</a:t>
            </a:r>
            <a:endParaRPr lang="en-US" sz="4900" dirty="0">
              <a:latin typeface="Bahnschrift SemiBold" panose="020B0502040204020203" pitchFamily="34" charset="0"/>
            </a:endParaRPr>
          </a:p>
        </p:txBody>
      </p:sp>
      <p:pic>
        <p:nvPicPr>
          <p:cNvPr id="3" name="Image 0" descr="preencoded.png"/>
          <p:cNvPicPr>
            <a:picLocks noChangeAspect="1"/>
          </p:cNvPicPr>
          <p:nvPr/>
        </p:nvPicPr>
        <p:blipFill>
          <a:blip r:embed="rId3"/>
          <a:stretch>
            <a:fillRect/>
          </a:stretch>
        </p:blipFill>
        <p:spPr>
          <a:xfrm>
            <a:off x="3450789" y="2788444"/>
            <a:ext cx="1277302" cy="888444"/>
          </a:xfrm>
          <a:prstGeom prst="rect">
            <a:avLst/>
          </a:prstGeom>
        </p:spPr>
      </p:pic>
      <p:sp>
        <p:nvSpPr>
          <p:cNvPr id="4" name="Text 1"/>
          <p:cNvSpPr/>
          <p:nvPr/>
        </p:nvSpPr>
        <p:spPr>
          <a:xfrm>
            <a:off x="4021454" y="3082053"/>
            <a:ext cx="135850" cy="493514"/>
          </a:xfrm>
          <a:prstGeom prst="rect">
            <a:avLst/>
          </a:prstGeom>
          <a:noFill/>
        </p:spPr>
        <p:txBody>
          <a:bodyPr wrap="none" lIns="0" tIns="0" rIns="0" bIns="0" rtlCol="0" anchor="t"/>
          <a:lstStyle/>
          <a:p>
            <a:pPr algn="ctr">
              <a:lnSpc>
                <a:spcPts val="3850"/>
              </a:lnSpc>
            </a:pPr>
            <a:r>
              <a:rPr lang="en-US" sz="2400"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1</a:t>
            </a:r>
            <a:endParaRPr lang="en-US" sz="2400" dirty="0">
              <a:latin typeface="Bahnschrift SemiBold" panose="020B0502040204020203" pitchFamily="34" charset="0"/>
            </a:endParaRPr>
          </a:p>
        </p:txBody>
      </p:sp>
      <p:sp>
        <p:nvSpPr>
          <p:cNvPr id="5" name="Text 2"/>
          <p:cNvSpPr/>
          <p:nvPr/>
        </p:nvSpPr>
        <p:spPr>
          <a:xfrm>
            <a:off x="4974909" y="3035263"/>
            <a:ext cx="1719024"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Virtual try-on</a:t>
            </a:r>
            <a:endParaRPr lang="en-US" dirty="0">
              <a:latin typeface="Bahnschrift SemiBold" panose="020B0502040204020203" pitchFamily="34" charset="0"/>
            </a:endParaRPr>
          </a:p>
        </p:txBody>
      </p:sp>
      <p:sp>
        <p:nvSpPr>
          <p:cNvPr id="6" name="Shape 3"/>
          <p:cNvSpPr/>
          <p:nvPr/>
        </p:nvSpPr>
        <p:spPr>
          <a:xfrm>
            <a:off x="4789765" y="3692485"/>
            <a:ext cx="8915162" cy="15240"/>
          </a:xfrm>
          <a:prstGeom prst="roundRect">
            <a:avLst>
              <a:gd name="adj" fmla="val 680244"/>
            </a:avLst>
          </a:prstGeom>
          <a:solidFill>
            <a:srgbClr val="194A99"/>
          </a:solidFill>
        </p:spPr>
      </p:sp>
      <p:pic>
        <p:nvPicPr>
          <p:cNvPr id="7" name="Image 1" descr="preencoded.png"/>
          <p:cNvPicPr>
            <a:picLocks noChangeAspect="1"/>
          </p:cNvPicPr>
          <p:nvPr/>
        </p:nvPicPr>
        <p:blipFill>
          <a:blip r:embed="rId4"/>
          <a:stretch>
            <a:fillRect/>
          </a:stretch>
        </p:blipFill>
        <p:spPr>
          <a:xfrm>
            <a:off x="2812020" y="3738563"/>
            <a:ext cx="2554725" cy="888444"/>
          </a:xfrm>
          <a:prstGeom prst="rect">
            <a:avLst/>
          </a:prstGeom>
        </p:spPr>
      </p:pic>
      <p:sp>
        <p:nvSpPr>
          <p:cNvPr id="8" name="Text 4"/>
          <p:cNvSpPr/>
          <p:nvPr/>
        </p:nvSpPr>
        <p:spPr>
          <a:xfrm>
            <a:off x="3997048" y="3935968"/>
            <a:ext cx="184547" cy="493514"/>
          </a:xfrm>
          <a:prstGeom prst="rect">
            <a:avLst/>
          </a:prstGeom>
          <a:noFill/>
        </p:spPr>
        <p:txBody>
          <a:bodyPr wrap="none" lIns="0" tIns="0" rIns="0" bIns="0" rtlCol="0" anchor="t"/>
          <a:lstStyle/>
          <a:p>
            <a:pPr algn="ctr">
              <a:lnSpc>
                <a:spcPts val="3850"/>
              </a:lnSpc>
            </a:pPr>
            <a:r>
              <a:rPr lang="en-US" sz="2400"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2</a:t>
            </a:r>
            <a:endParaRPr lang="en-US" sz="2400" dirty="0">
              <a:latin typeface="Bahnschrift SemiBold" panose="020B0502040204020203" pitchFamily="34" charset="0"/>
            </a:endParaRPr>
          </a:p>
        </p:txBody>
      </p:sp>
      <p:sp>
        <p:nvSpPr>
          <p:cNvPr id="9" name="Text 5"/>
          <p:cNvSpPr/>
          <p:nvPr/>
        </p:nvSpPr>
        <p:spPr>
          <a:xfrm>
            <a:off x="5613559" y="3985382"/>
            <a:ext cx="4396264"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AI-powered style recommendations</a:t>
            </a:r>
            <a:endParaRPr lang="en-US" dirty="0">
              <a:latin typeface="Bahnschrift SemiBold" panose="020B0502040204020203" pitchFamily="34" charset="0"/>
            </a:endParaRPr>
          </a:p>
        </p:txBody>
      </p:sp>
      <p:sp>
        <p:nvSpPr>
          <p:cNvPr id="10" name="Shape 6"/>
          <p:cNvSpPr/>
          <p:nvPr/>
        </p:nvSpPr>
        <p:spPr>
          <a:xfrm>
            <a:off x="5428420" y="4642604"/>
            <a:ext cx="8276510" cy="15240"/>
          </a:xfrm>
          <a:prstGeom prst="roundRect">
            <a:avLst>
              <a:gd name="adj" fmla="val 680244"/>
            </a:avLst>
          </a:prstGeom>
          <a:solidFill>
            <a:srgbClr val="194A99"/>
          </a:solidFill>
        </p:spPr>
      </p:sp>
      <p:pic>
        <p:nvPicPr>
          <p:cNvPr id="11" name="Image 2" descr="preencoded.png"/>
          <p:cNvPicPr>
            <a:picLocks noChangeAspect="1"/>
          </p:cNvPicPr>
          <p:nvPr/>
        </p:nvPicPr>
        <p:blipFill>
          <a:blip r:embed="rId5"/>
          <a:stretch>
            <a:fillRect/>
          </a:stretch>
        </p:blipFill>
        <p:spPr>
          <a:xfrm>
            <a:off x="2173370" y="4688681"/>
            <a:ext cx="3832027" cy="888444"/>
          </a:xfrm>
          <a:prstGeom prst="rect">
            <a:avLst/>
          </a:prstGeom>
        </p:spPr>
      </p:pic>
      <p:sp>
        <p:nvSpPr>
          <p:cNvPr id="12" name="Text 7"/>
          <p:cNvSpPr/>
          <p:nvPr/>
        </p:nvSpPr>
        <p:spPr>
          <a:xfrm>
            <a:off x="4003002" y="4886087"/>
            <a:ext cx="172760" cy="493514"/>
          </a:xfrm>
          <a:prstGeom prst="rect">
            <a:avLst/>
          </a:prstGeom>
          <a:noFill/>
        </p:spPr>
        <p:txBody>
          <a:bodyPr wrap="none" lIns="0" tIns="0" rIns="0" bIns="0" rtlCol="0" anchor="t"/>
          <a:lstStyle/>
          <a:p>
            <a:pPr algn="ctr">
              <a:lnSpc>
                <a:spcPts val="3850"/>
              </a:lnSpc>
            </a:pPr>
            <a:r>
              <a:rPr lang="en-US" sz="2400"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3</a:t>
            </a:r>
            <a:endParaRPr lang="en-US" sz="2400" dirty="0">
              <a:latin typeface="Bahnschrift SemiBold" panose="020B0502040204020203" pitchFamily="34" charset="0"/>
            </a:endParaRPr>
          </a:p>
        </p:txBody>
      </p:sp>
      <p:sp>
        <p:nvSpPr>
          <p:cNvPr id="13" name="Text 8"/>
          <p:cNvSpPr/>
          <p:nvPr/>
        </p:nvSpPr>
        <p:spPr>
          <a:xfrm>
            <a:off x="6252211" y="4935501"/>
            <a:ext cx="2999661"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Predictive shopping lists</a:t>
            </a:r>
            <a:endParaRPr lang="en-US" dirty="0">
              <a:latin typeface="Bahnschrift SemiBold" panose="020B0502040204020203" pitchFamily="34" charset="0"/>
            </a:endParaRPr>
          </a:p>
        </p:txBody>
      </p:sp>
      <p:sp>
        <p:nvSpPr>
          <p:cNvPr id="14" name="Shape 9"/>
          <p:cNvSpPr/>
          <p:nvPr/>
        </p:nvSpPr>
        <p:spPr>
          <a:xfrm>
            <a:off x="6067069" y="5592724"/>
            <a:ext cx="7637859" cy="15240"/>
          </a:xfrm>
          <a:prstGeom prst="roundRect">
            <a:avLst>
              <a:gd name="adj" fmla="val 680244"/>
            </a:avLst>
          </a:prstGeom>
          <a:solidFill>
            <a:srgbClr val="194A99"/>
          </a:solidFill>
        </p:spPr>
      </p:sp>
      <p:pic>
        <p:nvPicPr>
          <p:cNvPr id="15" name="Image 3" descr="preencoded.png"/>
          <p:cNvPicPr>
            <a:picLocks noChangeAspect="1"/>
          </p:cNvPicPr>
          <p:nvPr/>
        </p:nvPicPr>
        <p:blipFill>
          <a:blip r:embed="rId6"/>
          <a:stretch>
            <a:fillRect/>
          </a:stretch>
        </p:blipFill>
        <p:spPr>
          <a:xfrm>
            <a:off x="1534719" y="5638800"/>
            <a:ext cx="5109448" cy="888444"/>
          </a:xfrm>
          <a:prstGeom prst="rect">
            <a:avLst/>
          </a:prstGeom>
        </p:spPr>
      </p:pic>
      <p:sp>
        <p:nvSpPr>
          <p:cNvPr id="16" name="Text 10"/>
          <p:cNvSpPr/>
          <p:nvPr/>
        </p:nvSpPr>
        <p:spPr>
          <a:xfrm>
            <a:off x="3990026" y="5836206"/>
            <a:ext cx="198715" cy="493514"/>
          </a:xfrm>
          <a:prstGeom prst="rect">
            <a:avLst/>
          </a:prstGeom>
          <a:noFill/>
        </p:spPr>
        <p:txBody>
          <a:bodyPr wrap="none" lIns="0" tIns="0" rIns="0" bIns="0" rtlCol="0" anchor="t"/>
          <a:lstStyle/>
          <a:p>
            <a:pPr algn="ctr">
              <a:lnSpc>
                <a:spcPts val="3850"/>
              </a:lnSpc>
            </a:pPr>
            <a:r>
              <a:rPr lang="en-US" sz="2400"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4</a:t>
            </a:r>
            <a:endParaRPr lang="en-US" sz="2400" dirty="0">
              <a:latin typeface="Bahnschrift SemiBold" panose="020B0502040204020203" pitchFamily="34" charset="0"/>
            </a:endParaRPr>
          </a:p>
        </p:txBody>
      </p:sp>
      <p:sp>
        <p:nvSpPr>
          <p:cNvPr id="17" name="Text 11"/>
          <p:cNvSpPr/>
          <p:nvPr/>
        </p:nvSpPr>
        <p:spPr>
          <a:xfrm>
            <a:off x="6890979" y="5885619"/>
            <a:ext cx="3065264"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Visual Search</a:t>
            </a:r>
            <a:endParaRPr lang="en-US" dirty="0">
              <a:latin typeface="Bahnschrift SemiBold" panose="020B0502040204020203" pitchFamily="34" charset="0"/>
            </a:endParaRPr>
          </a:p>
        </p:txBody>
      </p:sp>
      <p:sp>
        <p:nvSpPr>
          <p:cNvPr id="18" name="Shape 12"/>
          <p:cNvSpPr/>
          <p:nvPr/>
        </p:nvSpPr>
        <p:spPr>
          <a:xfrm>
            <a:off x="6705841" y="6542842"/>
            <a:ext cx="6999090" cy="15240"/>
          </a:xfrm>
          <a:prstGeom prst="roundRect">
            <a:avLst>
              <a:gd name="adj" fmla="val 680244"/>
            </a:avLst>
          </a:prstGeom>
          <a:solidFill>
            <a:srgbClr val="194A99"/>
          </a:solidFill>
        </p:spPr>
      </p:sp>
      <p:pic>
        <p:nvPicPr>
          <p:cNvPr id="19" name="Image 4" descr="preencoded.png"/>
          <p:cNvPicPr>
            <a:picLocks noChangeAspect="1"/>
          </p:cNvPicPr>
          <p:nvPr/>
        </p:nvPicPr>
        <p:blipFill>
          <a:blip r:embed="rId7"/>
          <a:stretch>
            <a:fillRect/>
          </a:stretch>
        </p:blipFill>
        <p:spPr>
          <a:xfrm>
            <a:off x="895944" y="6588919"/>
            <a:ext cx="6386870" cy="888444"/>
          </a:xfrm>
          <a:prstGeom prst="rect">
            <a:avLst/>
          </a:prstGeom>
        </p:spPr>
      </p:pic>
      <p:sp>
        <p:nvSpPr>
          <p:cNvPr id="20" name="Text 13"/>
          <p:cNvSpPr/>
          <p:nvPr/>
        </p:nvSpPr>
        <p:spPr>
          <a:xfrm>
            <a:off x="3997643" y="6786324"/>
            <a:ext cx="183357" cy="493514"/>
          </a:xfrm>
          <a:prstGeom prst="rect">
            <a:avLst/>
          </a:prstGeom>
          <a:noFill/>
        </p:spPr>
        <p:txBody>
          <a:bodyPr wrap="none" lIns="0" tIns="0" rIns="0" bIns="0" rtlCol="0" anchor="t"/>
          <a:lstStyle/>
          <a:p>
            <a:pPr algn="ctr">
              <a:lnSpc>
                <a:spcPts val="3850"/>
              </a:lnSpc>
            </a:pPr>
            <a:r>
              <a:rPr lang="en-US" sz="2400"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5</a:t>
            </a:r>
            <a:endParaRPr lang="en-US" sz="2400" dirty="0">
              <a:latin typeface="Bahnschrift SemiBold" panose="020B0502040204020203" pitchFamily="34" charset="0"/>
            </a:endParaRPr>
          </a:p>
        </p:txBody>
      </p:sp>
      <p:sp>
        <p:nvSpPr>
          <p:cNvPr id="21" name="Text 14"/>
          <p:cNvSpPr/>
          <p:nvPr/>
        </p:nvSpPr>
        <p:spPr>
          <a:xfrm>
            <a:off x="7529635" y="6835737"/>
            <a:ext cx="2239566" cy="394811"/>
          </a:xfrm>
          <a:prstGeom prst="rect">
            <a:avLst/>
          </a:prstGeom>
          <a:noFill/>
        </p:spPr>
        <p:txBody>
          <a:bodyPr wrap="none" lIns="0" tIns="0" rIns="0" bIns="0" rtlCol="0" anchor="t"/>
          <a:lstStyle/>
          <a:p>
            <a:pPr>
              <a:lnSpc>
                <a:spcPts val="3100"/>
              </a:lnSpc>
            </a:pPr>
            <a:r>
              <a:rPr lang="en-US" dirty="0">
                <a:solidFill>
                  <a:srgbClr val="E2E6E9"/>
                </a:solidFill>
                <a:latin typeface="Bahnschrift SemiBold" panose="020B0502040204020203" pitchFamily="34" charset="0"/>
                <a:ea typeface="Merriweather" panose="00000500000000000000" pitchFamily="34" charset="-122"/>
                <a:cs typeface="Merriweather" panose="00000500000000000000" pitchFamily="34" charset="-120"/>
              </a:rPr>
              <a:t>Enhanced security</a:t>
            </a:r>
            <a:endParaRPr lang="en-US" dirty="0">
              <a:latin typeface="Bahnschrift SemiBold" panose="020B0502040204020203" pitchFamily="34" charset="0"/>
            </a:endParaRPr>
          </a:p>
        </p:txBody>
      </p:sp>
      <p:sp>
        <p:nvSpPr>
          <p:cNvPr id="22" name="Rectangle 21"/>
          <p:cNvSpPr/>
          <p:nvPr/>
        </p:nvSpPr>
        <p:spPr>
          <a:xfrm>
            <a:off x="0" y="7674768"/>
            <a:ext cx="14630400" cy="53995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TotalTime>
  <Words>478</Words>
  <Application>Microsoft Office PowerPoint</Application>
  <PresentationFormat>Custom</PresentationFormat>
  <Paragraphs>120</Paragraphs>
  <Slides>12</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Bahnschrift SemiBold</vt:lpstr>
      <vt:lpstr>Calibri</vt:lpstr>
      <vt:lpstr>Calibri Light</vt:lpstr>
      <vt:lpstr>Crimson Pro Bold</vt:lpstr>
      <vt:lpstr>Kanit</vt:lpstr>
      <vt:lpstr>Martel Sans Light</vt:lpstr>
      <vt:lpstr>Merriweather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ANAS</cp:lastModifiedBy>
  <cp:revision>22</cp:revision>
  <dcterms:created xsi:type="dcterms:W3CDTF">2025-02-10T10:11:00Z</dcterms:created>
  <dcterms:modified xsi:type="dcterms:W3CDTF">2025-02-27T02:16:28Z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9F697AE998854133B0D6771B16AC5FFF_13</vt:lpwstr>
  </property>
  <property fmtid="{D5CDD505-2E9C-101B-9397-08002B2CF9AE}" pid="3" name="KSOProductBuildVer">
    <vt:lpwstr>1033-12.2.0.20323</vt:lpwstr>
  </property>
</Properties>
</file>